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93455" r:id="rId4"/>
  </p:sldMasterIdLst>
  <p:notesMasterIdLst>
    <p:notesMasterId r:id="rId14"/>
  </p:notesMasterIdLst>
  <p:handoutMasterIdLst>
    <p:handoutMasterId r:id="rId15"/>
  </p:handoutMasterIdLst>
  <p:sldIdLst>
    <p:sldId id="257" r:id="rId5"/>
    <p:sldId id="258" r:id="rId6"/>
    <p:sldId id="262" r:id="rId7"/>
    <p:sldId id="263" r:id="rId8"/>
    <p:sldId id="264" r:id="rId9"/>
    <p:sldId id="269" r:id="rId10"/>
    <p:sldId id="266" r:id="rId11"/>
    <p:sldId id="267" r:id="rId12"/>
    <p:sldId id="261"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0" autoAdjust="0"/>
    <p:restoredTop sz="94660"/>
  </p:normalViewPr>
  <p:slideViewPr>
    <p:cSldViewPr snapToGrid="0" snapToObjects="1">
      <p:cViewPr>
        <p:scale>
          <a:sx n="125" d="100"/>
          <a:sy n="125" d="100"/>
        </p:scale>
        <p:origin x="1110" y="324"/>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5E9D51-A5BA-F142-B0D3-CC1B0F6CD222}" type="datetimeFigureOut">
              <a:rPr lang="en-US" smtClean="0"/>
              <a:t>11/26/2025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2CBE1D-058C-DC45-A4A0-92270CF10F1A}" type="slidenum">
              <a:rPr lang="en-US" smtClean="0"/>
              <a:t>‹#›</a:t>
            </a:fld>
            <a:endParaRPr lang="en-US"/>
          </a:p>
        </p:txBody>
      </p:sp>
    </p:spTree>
    <p:extLst>
      <p:ext uri="{BB962C8B-B14F-4D97-AF65-F5344CB8AC3E}">
        <p14:creationId xmlns:p14="http://schemas.microsoft.com/office/powerpoint/2010/main" val="25939694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0CBE26-C033-E84E-922E-5F36E2206588}" type="datetimeFigureOut">
              <a:rPr lang="en-US" smtClean="0"/>
              <a:t>11/26/2025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lt-LT"/>
              <a:t>Click to edit Master text styles</a:t>
            </a:r>
          </a:p>
          <a:p>
            <a:pPr lvl="1"/>
            <a:r>
              <a:rPr lang="lt-LT"/>
              <a:t>Second level</a:t>
            </a:r>
          </a:p>
          <a:p>
            <a:pPr lvl="2"/>
            <a:r>
              <a:rPr lang="lt-LT"/>
              <a:t>Third level</a:t>
            </a:r>
          </a:p>
          <a:p>
            <a:pPr lvl="3"/>
            <a:r>
              <a:rPr lang="lt-LT"/>
              <a:t>Fourth level</a:t>
            </a:r>
          </a:p>
          <a:p>
            <a:pPr lvl="4"/>
            <a:r>
              <a:rPr lang="lt-LT"/>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4E95C-0925-B649-A2C1-DBE46237D296}" type="slidenum">
              <a:rPr lang="en-US" smtClean="0"/>
              <a:t>‹#›</a:t>
            </a:fld>
            <a:endParaRPr lang="en-US"/>
          </a:p>
        </p:txBody>
      </p:sp>
    </p:spTree>
    <p:extLst>
      <p:ext uri="{BB962C8B-B14F-4D97-AF65-F5344CB8AC3E}">
        <p14:creationId xmlns:p14="http://schemas.microsoft.com/office/powerpoint/2010/main" val="30490024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rselio skaidre">
    <p:spTree>
      <p:nvGrpSpPr>
        <p:cNvPr id="1" name=""/>
        <p:cNvGrpSpPr/>
        <p:nvPr/>
      </p:nvGrpSpPr>
      <p:grpSpPr>
        <a:xfrm>
          <a:off x="0" y="0"/>
          <a:ext cx="0" cy="0"/>
          <a:chOff x="0" y="0"/>
          <a:chExt cx="0" cy="0"/>
        </a:xfrm>
      </p:grpSpPr>
      <p:sp>
        <p:nvSpPr>
          <p:cNvPr id="3" name="Rectangle 2"/>
          <p:cNvSpPr/>
          <p:nvPr userDrawn="1"/>
        </p:nvSpPr>
        <p:spPr>
          <a:xfrm>
            <a:off x="5085738" y="2466926"/>
            <a:ext cx="4058262" cy="2697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651" y="-21159"/>
            <a:ext cx="9211302" cy="5185818"/>
          </a:xfrm>
          <a:prstGeom prst="rect">
            <a:avLst/>
          </a:prstGeom>
        </p:spPr>
      </p:pic>
      <p:sp>
        <p:nvSpPr>
          <p:cNvPr id="17" name="Text Placeholder 16"/>
          <p:cNvSpPr>
            <a:spLocks noGrp="1"/>
          </p:cNvSpPr>
          <p:nvPr>
            <p:ph type="body" sz="quarter" idx="10" hasCustomPrompt="1"/>
          </p:nvPr>
        </p:nvSpPr>
        <p:spPr>
          <a:xfrm>
            <a:off x="647015" y="1231308"/>
            <a:ext cx="4925552" cy="461960"/>
          </a:xfrm>
        </p:spPr>
        <p:txBody>
          <a:bodyPr>
            <a:noAutofit/>
          </a:bodyPr>
          <a:lstStyle>
            <a:lvl1pPr marL="0" indent="0" algn="l">
              <a:buNone/>
              <a:defRPr sz="2400" b="1" i="0" baseline="0">
                <a:solidFill>
                  <a:schemeClr val="accent1"/>
                </a:solidFill>
                <a:latin typeface="Arial"/>
                <a:cs typeface="Arial"/>
              </a:defRPr>
            </a:lvl1pPr>
          </a:lstStyle>
          <a:p>
            <a:pPr lvl="0"/>
            <a:r>
              <a:rPr lang="en-US" dirty="0"/>
              <a:t>PRISTATYMO PAVADINIMAS</a:t>
            </a:r>
          </a:p>
        </p:txBody>
      </p:sp>
      <p:sp>
        <p:nvSpPr>
          <p:cNvPr id="19" name="Text Placeholder 18"/>
          <p:cNvSpPr>
            <a:spLocks noGrp="1"/>
          </p:cNvSpPr>
          <p:nvPr>
            <p:ph type="body" sz="quarter" idx="11" hasCustomPrompt="1"/>
          </p:nvPr>
        </p:nvSpPr>
        <p:spPr>
          <a:xfrm>
            <a:off x="647015" y="1693267"/>
            <a:ext cx="4925552" cy="559167"/>
          </a:xfrm>
        </p:spPr>
        <p:txBody>
          <a:bodyPr>
            <a:normAutofit/>
          </a:bodyPr>
          <a:lstStyle>
            <a:lvl1pPr marL="0" indent="0" algn="l">
              <a:lnSpc>
                <a:spcPct val="80000"/>
              </a:lnSpc>
              <a:buNone/>
              <a:defRPr sz="1600">
                <a:solidFill>
                  <a:srgbClr val="08459A"/>
                </a:solidFill>
              </a:defRPr>
            </a:lvl1pPr>
          </a:lstStyle>
          <a:p>
            <a:pPr lvl="0"/>
            <a:r>
              <a:rPr lang="lt-LT" dirty="0"/>
              <a:t>Lorem ipsum dolor sit amet</a:t>
            </a:r>
          </a:p>
          <a:p>
            <a:pPr lvl="0"/>
            <a:r>
              <a:rPr lang="lt-LT" dirty="0"/>
              <a:t>consecteur adipiscing elit</a:t>
            </a:r>
            <a:endParaRPr lang="en-US" dirty="0"/>
          </a:p>
        </p:txBody>
      </p:sp>
      <p:sp>
        <p:nvSpPr>
          <p:cNvPr id="21" name="Text Placeholder 20"/>
          <p:cNvSpPr>
            <a:spLocks noGrp="1"/>
          </p:cNvSpPr>
          <p:nvPr>
            <p:ph type="body" sz="quarter" idx="12" hasCustomPrompt="1"/>
          </p:nvPr>
        </p:nvSpPr>
        <p:spPr>
          <a:xfrm>
            <a:off x="647015" y="2252434"/>
            <a:ext cx="2446429" cy="363081"/>
          </a:xfrm>
        </p:spPr>
        <p:txBody>
          <a:bodyPr>
            <a:normAutofit/>
          </a:bodyPr>
          <a:lstStyle>
            <a:lvl1pPr marL="0" indent="0" algn="l">
              <a:buNone/>
              <a:defRPr sz="1600">
                <a:solidFill>
                  <a:srgbClr val="08459A"/>
                </a:solidFill>
              </a:defRPr>
            </a:lvl1pPr>
          </a:lstStyle>
          <a:p>
            <a:pPr lvl="0"/>
            <a:r>
              <a:rPr lang="en-US" dirty="0"/>
              <a:t>Data</a:t>
            </a:r>
          </a:p>
        </p:txBody>
      </p:sp>
      <p:pic>
        <p:nvPicPr>
          <p:cNvPr id="2" name="Picture 1" descr="linija-01.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16777" y="1269206"/>
            <a:ext cx="88392" cy="1304544"/>
          </a:xfrm>
          <a:prstGeom prst="rect">
            <a:avLst/>
          </a:prstGeom>
        </p:spPr>
      </p:pic>
      <p:sp>
        <p:nvSpPr>
          <p:cNvPr id="4" name="AutoShape 2" descr="https://vikolt.sharepoint.com/sites/rsv/shared%20documents/viko_logo%20(liet%20ir%20eng)%202023/pagrindinis/viko_logo__pagrindinis_h_en.jpg?web=1">
            <a:extLst>
              <a:ext uri="{FF2B5EF4-FFF2-40B4-BE49-F238E27FC236}">
                <a16:creationId xmlns:a16="http://schemas.microsoft.com/office/drawing/2014/main" id="{9DC3321B-B5D7-4E7E-B6C6-56C66A3B637E}"/>
              </a:ext>
            </a:extLst>
          </p:cNvPr>
          <p:cNvSpPr>
            <a:spLocks noChangeAspect="1" noChangeArrowheads="1"/>
          </p:cNvSpPr>
          <p:nvPr userDrawn="1"/>
        </p:nvSpPr>
        <p:spPr bwMode="auto">
          <a:xfrm>
            <a:off x="4468446" y="22893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t-LT"/>
          </a:p>
        </p:txBody>
      </p:sp>
      <p:pic>
        <p:nvPicPr>
          <p:cNvPr id="6" name="Picture 5">
            <a:extLst>
              <a:ext uri="{FF2B5EF4-FFF2-40B4-BE49-F238E27FC236}">
                <a16:creationId xmlns:a16="http://schemas.microsoft.com/office/drawing/2014/main" id="{445E69D6-55CC-42D0-A839-08FA14B9F59F}"/>
              </a:ext>
            </a:extLst>
          </p:cNvPr>
          <p:cNvPicPr>
            <a:picLocks noChangeAspect="1"/>
          </p:cNvPicPr>
          <p:nvPr userDrawn="1"/>
        </p:nvPicPr>
        <p:blipFill>
          <a:blip r:embed="rId4"/>
          <a:stretch>
            <a:fillRect/>
          </a:stretch>
        </p:blipFill>
        <p:spPr>
          <a:xfrm>
            <a:off x="516777" y="386102"/>
            <a:ext cx="2262492" cy="565623"/>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iny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4441" y="931647"/>
            <a:ext cx="469990" cy="3321792"/>
          </a:xfrm>
        </p:spPr>
        <p:txBody>
          <a:bodyPr>
            <a:normAutofit/>
          </a:bodyPr>
          <a:lstStyle>
            <a:lvl1pPr algn="ctr">
              <a:lnSpc>
                <a:spcPct val="80000"/>
              </a:lnSpc>
              <a:defRPr sz="2000" b="1" i="0">
                <a:latin typeface="Arial"/>
                <a:cs typeface="Arial"/>
              </a:defRPr>
            </a:lvl1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6</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7" name="Content Placeholder 2"/>
          <p:cNvSpPr>
            <a:spLocks noGrp="1"/>
          </p:cNvSpPr>
          <p:nvPr>
            <p:ph idx="13"/>
          </p:nvPr>
        </p:nvSpPr>
        <p:spPr>
          <a:xfrm>
            <a:off x="654430" y="931647"/>
            <a:ext cx="4836129" cy="3321792"/>
          </a:xfrm>
        </p:spPr>
        <p:txBody>
          <a:bodyPr>
            <a:normAutofit/>
          </a:bodyPr>
          <a:lstStyle>
            <a:lvl1pPr marL="0" marR="0" indent="0" algn="l" defTabSz="457200" rtl="0" eaLnBrk="1" fontAlgn="auto" latinLnBrk="0" hangingPunct="1">
              <a:lnSpc>
                <a:spcPct val="100000"/>
              </a:lnSpc>
              <a:spcBef>
                <a:spcPts val="0"/>
              </a:spcBef>
              <a:spcAft>
                <a:spcPts val="740"/>
              </a:spcAft>
              <a:buClrTx/>
              <a:buSzTx/>
              <a:buFont typeface="Arial"/>
              <a:buNone/>
              <a:tabLst/>
              <a:defRPr sz="1400" b="0" i="0">
                <a:latin typeface="Arial"/>
                <a:cs typeface="Arial"/>
              </a:defRPr>
            </a:lvl1pPr>
          </a:lstStyle>
          <a:p>
            <a:pPr lvl="0"/>
            <a:r>
              <a:rPr lang="en-US" dirty="0"/>
              <a:t>Click to edit Master text styles</a:t>
            </a:r>
          </a:p>
          <a:p>
            <a:pPr lvl="0"/>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p:txBody>
      </p:sp>
    </p:spTree>
    <p:extLst>
      <p:ext uri="{BB962C8B-B14F-4D97-AF65-F5344CB8AC3E}">
        <p14:creationId xmlns:p14="http://schemas.microsoft.com/office/powerpoint/2010/main" val="16119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o skaidr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o skaidre su nuotrauka">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48" y="931647"/>
            <a:ext cx="4906804" cy="3321792"/>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8" y="327944"/>
            <a:ext cx="4906804" cy="465084"/>
          </a:xfrm>
          <a:prstGeom prst="rect">
            <a:avLst/>
          </a:prstGeom>
        </p:spPr>
        <p:txBody>
          <a:bodyPr vert="horz" lIns="91440" tIns="45720" rIns="91440" bIns="45720" rtlCol="0" anchor="ctr">
            <a:normAutofit/>
          </a:bodyPr>
          <a:lstStyle/>
          <a:p>
            <a:r>
              <a:rPr lang="en-US" dirty="0"/>
              <a:t>CLICK TO EDIT MASTER TITLE STYLE</a:t>
            </a:r>
          </a:p>
        </p:txBody>
      </p:sp>
      <p:pic>
        <p:nvPicPr>
          <p:cNvPr id="7" name="Picture 6" descr="VIKO_LOGO_PAGRINDINIS_H_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5816" y="4434055"/>
            <a:ext cx="1476666" cy="380679"/>
          </a:xfrm>
          <a:prstGeom prst="rect">
            <a:avLst/>
          </a:prstGeom>
        </p:spPr>
      </p:pic>
    </p:spTree>
    <p:extLst>
      <p:ext uri="{BB962C8B-B14F-4D97-AF65-F5344CB8AC3E}">
        <p14:creationId xmlns:p14="http://schemas.microsoft.com/office/powerpoint/2010/main" val="115095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ko skaid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5" name="Chart Placeholder 4"/>
          <p:cNvSpPr>
            <a:spLocks noGrp="1"/>
          </p:cNvSpPr>
          <p:nvPr>
            <p:ph type="chart" sz="quarter" idx="13"/>
          </p:nvPr>
        </p:nvSpPr>
        <p:spPr>
          <a:xfrm>
            <a:off x="634972" y="1108120"/>
            <a:ext cx="5478665" cy="3044131"/>
          </a:xfrm>
        </p:spPr>
        <p:txBody>
          <a:bodyPr/>
          <a:lstStyle/>
          <a:p>
            <a:endParaRPr lang="en-US"/>
          </a:p>
        </p:txBody>
      </p:sp>
    </p:spTree>
    <p:extLst>
      <p:ext uri="{BB962C8B-B14F-4D97-AF65-F5344CB8AC3E}">
        <p14:creationId xmlns:p14="http://schemas.microsoft.com/office/powerpoint/2010/main" val="246853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igiamoji skaid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00" y="-21159"/>
            <a:ext cx="9215999" cy="5185818"/>
          </a:xfrm>
          <a:prstGeom prst="rect">
            <a:avLst/>
          </a:prstGeom>
        </p:spPr>
      </p:pic>
      <p:sp>
        <p:nvSpPr>
          <p:cNvPr id="19" name="Text Placeholder 18"/>
          <p:cNvSpPr>
            <a:spLocks noGrp="1"/>
          </p:cNvSpPr>
          <p:nvPr>
            <p:ph type="body" sz="quarter" idx="11" hasCustomPrompt="1"/>
          </p:nvPr>
        </p:nvSpPr>
        <p:spPr>
          <a:xfrm>
            <a:off x="5837135" y="3046898"/>
            <a:ext cx="3011590" cy="1512325"/>
          </a:xfrm>
        </p:spPr>
        <p:txBody>
          <a:bodyPr>
            <a:normAutofit/>
          </a:bodyPr>
          <a:lstStyle>
            <a:lvl1pPr marL="0" indent="0" algn="r">
              <a:buNone/>
              <a:defRPr sz="1600">
                <a:solidFill>
                  <a:schemeClr val="accent1"/>
                </a:solidFill>
              </a:defRPr>
            </a:lvl1pPr>
          </a:lstStyle>
          <a:p>
            <a:pPr lvl="0"/>
            <a:r>
              <a:rPr lang="lt-LT" dirty="0"/>
              <a:t>Kontaktų laukas</a:t>
            </a:r>
          </a:p>
          <a:p>
            <a:pPr lvl="0"/>
            <a:r>
              <a:rPr lang="lt-LT" dirty="0"/>
              <a:t>Lorem ipsum dolor sit amet consecteur adipiscing elit</a:t>
            </a:r>
            <a:endParaRPr lang="en-US" dirty="0"/>
          </a:p>
        </p:txBody>
      </p:sp>
      <p:sp>
        <p:nvSpPr>
          <p:cNvPr id="21" name="Text Placeholder 20"/>
          <p:cNvSpPr>
            <a:spLocks noGrp="1"/>
          </p:cNvSpPr>
          <p:nvPr>
            <p:ph type="body" sz="quarter" idx="12" hasCustomPrompt="1"/>
          </p:nvPr>
        </p:nvSpPr>
        <p:spPr>
          <a:xfrm>
            <a:off x="6361821" y="4532222"/>
            <a:ext cx="2486904" cy="363081"/>
          </a:xfrm>
        </p:spPr>
        <p:txBody>
          <a:bodyPr>
            <a:normAutofit/>
          </a:bodyPr>
          <a:lstStyle>
            <a:lvl1pPr marL="0" indent="0" algn="r">
              <a:buNone/>
              <a:defRPr sz="1600">
                <a:solidFill>
                  <a:srgbClr val="08459A"/>
                </a:solidFill>
              </a:defRPr>
            </a:lvl1pPr>
          </a:lstStyle>
          <a:p>
            <a:pPr lvl="0"/>
            <a:r>
              <a:rPr lang="en-US" dirty="0"/>
              <a:t>Web </a:t>
            </a:r>
            <a:r>
              <a:rPr lang="en-US" dirty="0" err="1"/>
              <a:t>adresas</a:t>
            </a:r>
            <a:endParaRPr lang="en-US" dirty="0"/>
          </a:p>
        </p:txBody>
      </p:sp>
      <p:pic>
        <p:nvPicPr>
          <p:cNvPr id="2" name="Picture 1">
            <a:extLst>
              <a:ext uri="{FF2B5EF4-FFF2-40B4-BE49-F238E27FC236}">
                <a16:creationId xmlns:a16="http://schemas.microsoft.com/office/drawing/2014/main" id="{DF359C83-AE39-4D5C-811D-4AD33DBC0C35}"/>
              </a:ext>
            </a:extLst>
          </p:cNvPr>
          <p:cNvPicPr>
            <a:picLocks noChangeAspect="1"/>
          </p:cNvPicPr>
          <p:nvPr userDrawn="1"/>
        </p:nvPicPr>
        <p:blipFill>
          <a:blip r:embed="rId3"/>
          <a:stretch>
            <a:fillRect/>
          </a:stretch>
        </p:blipFill>
        <p:spPr>
          <a:xfrm>
            <a:off x="462190" y="1203637"/>
            <a:ext cx="2324080" cy="581020"/>
          </a:xfrm>
          <a:prstGeom prst="rect">
            <a:avLst/>
          </a:prstGeom>
        </p:spPr>
      </p:pic>
    </p:spTree>
    <p:extLst>
      <p:ext uri="{BB962C8B-B14F-4D97-AF65-F5344CB8AC3E}">
        <p14:creationId xmlns:p14="http://schemas.microsoft.com/office/powerpoint/2010/main" val="3794337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kampas-01.png"/>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6033892" y="2291225"/>
            <a:ext cx="3110108" cy="2852275"/>
          </a:xfrm>
          <a:prstGeom prst="rect">
            <a:avLst/>
          </a:prstGeom>
        </p:spPr>
      </p:pic>
      <p:sp>
        <p:nvSpPr>
          <p:cNvPr id="2"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5447" y="931647"/>
            <a:ext cx="8653107" cy="3321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180336" y="4457701"/>
            <a:ext cx="524687" cy="273844"/>
          </a:xfrm>
          <a:prstGeom prst="rect">
            <a:avLst/>
          </a:prstGeom>
        </p:spPr>
        <p:txBody>
          <a:bodyPr vert="horz" lIns="91440" tIns="45720" rIns="91440" bIns="45720" rtlCol="0" anchor="ctr"/>
          <a:lstStyle>
            <a:lvl1pPr algn="ctr">
              <a:defRPr sz="1400" b="0" i="0">
                <a:solidFill>
                  <a:schemeClr val="accent1"/>
                </a:solidFill>
                <a:latin typeface="Arial"/>
                <a:cs typeface="Arial"/>
              </a:defRPr>
            </a:lvl1pPr>
          </a:lstStyle>
          <a:p>
            <a:fld id="{A9A10331-2925-BF47-B4AD-203D2BF9C366}" type="slidenum">
              <a:rPr lang="en-US" smtClean="0"/>
              <a:t>‹#›</a:t>
            </a:fld>
            <a:endParaRPr lang="en-US" dirty="0"/>
          </a:p>
        </p:txBody>
      </p:sp>
      <p:pic>
        <p:nvPicPr>
          <p:cNvPr id="4" name="Picture 3">
            <a:extLst>
              <a:ext uri="{FF2B5EF4-FFF2-40B4-BE49-F238E27FC236}">
                <a16:creationId xmlns:a16="http://schemas.microsoft.com/office/drawing/2014/main" id="{CDB1AAC3-DA2F-43D3-97D0-83040BA2DE05}"/>
              </a:ext>
            </a:extLst>
          </p:cNvPr>
          <p:cNvPicPr>
            <a:picLocks noChangeAspect="1"/>
          </p:cNvPicPr>
          <p:nvPr userDrawn="1"/>
        </p:nvPicPr>
        <p:blipFill>
          <a:blip r:embed="rId9"/>
          <a:stretch>
            <a:fillRect/>
          </a:stretch>
        </p:blipFill>
        <p:spPr>
          <a:xfrm>
            <a:off x="245447" y="4392058"/>
            <a:ext cx="1538178" cy="384545"/>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9" r:id="rId2"/>
    <p:sldLayoutId id="2147493457" r:id="rId3"/>
    <p:sldLayoutId id="2147493458" r:id="rId4"/>
    <p:sldLayoutId id="2147493461" r:id="rId5"/>
    <p:sldLayoutId id="2147493460" r:id="rId6"/>
  </p:sldLayoutIdLst>
  <p:hf hdr="0" ftr="0" dt="0"/>
  <p:txStyles>
    <p:titleStyle>
      <a:lvl1pPr algn="l" defTabSz="457200" rtl="0" eaLnBrk="1" latinLnBrk="0" hangingPunct="1">
        <a:spcBef>
          <a:spcPct val="0"/>
        </a:spcBef>
        <a:buNone/>
        <a:defRPr sz="2000" b="1" i="0" kern="1200">
          <a:solidFill>
            <a:srgbClr val="08459A"/>
          </a:solidFill>
          <a:latin typeface="Arial"/>
          <a:ea typeface="+mj-ea"/>
          <a:cs typeface="Arial"/>
        </a:defRPr>
      </a:lvl1pPr>
    </p:titleStyle>
    <p:bodyStyle>
      <a:lvl1pPr marL="0" indent="0" algn="l" defTabSz="457200" rtl="0" eaLnBrk="1" latinLnBrk="0" hangingPunct="1">
        <a:spcBef>
          <a:spcPct val="20000"/>
        </a:spcBef>
        <a:buFont typeface="Arial"/>
        <a:buNone/>
        <a:defRPr sz="1600" b="0" i="0" kern="1200">
          <a:solidFill>
            <a:srgbClr val="08459A"/>
          </a:solidFill>
          <a:latin typeface="Arial"/>
          <a:ea typeface="+mn-ea"/>
          <a:cs typeface="Arial"/>
        </a:defRPr>
      </a:lvl1pPr>
      <a:lvl2pPr marL="360000" indent="-180000" algn="l" defTabSz="457200" rtl="0" eaLnBrk="1" latinLnBrk="0" hangingPunct="1">
        <a:spcBef>
          <a:spcPts val="400"/>
        </a:spcBef>
        <a:buClrTx/>
        <a:buFont typeface="Arial"/>
        <a:buChar char="•"/>
        <a:defRPr sz="1400" b="0" i="0" kern="1200">
          <a:solidFill>
            <a:srgbClr val="08459A"/>
          </a:solidFill>
          <a:latin typeface="Arial"/>
          <a:ea typeface="+mn-ea"/>
          <a:cs typeface="Arial"/>
        </a:defRPr>
      </a:lvl2pPr>
      <a:lvl3pPr marL="540000" indent="-180000" algn="l" defTabSz="457200" rtl="0" eaLnBrk="1" latinLnBrk="0" hangingPunct="1">
        <a:spcBef>
          <a:spcPts val="400"/>
        </a:spcBef>
        <a:buFont typeface="Wingdings" charset="2"/>
        <a:buChar char="§"/>
        <a:defRPr sz="1400" b="0" i="0" kern="1200">
          <a:solidFill>
            <a:srgbClr val="08459A"/>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rgbClr val="08459A"/>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rgbClr val="08459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7015" y="1101285"/>
            <a:ext cx="4925552" cy="591983"/>
          </a:xfrm>
        </p:spPr>
        <p:txBody>
          <a:bodyPr/>
          <a:lstStyle/>
          <a:p>
            <a:r>
              <a:rPr lang="en-US" dirty="0"/>
              <a:t>CSS Secrets: Backgrounds &amp; Borders</a:t>
            </a:r>
          </a:p>
        </p:txBody>
      </p:sp>
      <p:sp>
        <p:nvSpPr>
          <p:cNvPr id="3" name="Text Placeholder 2"/>
          <p:cNvSpPr>
            <a:spLocks noGrp="1"/>
          </p:cNvSpPr>
          <p:nvPr>
            <p:ph type="body" sz="quarter" idx="11"/>
          </p:nvPr>
        </p:nvSpPr>
        <p:spPr>
          <a:xfrm>
            <a:off x="647015" y="2097821"/>
            <a:ext cx="4925552" cy="591983"/>
          </a:xfrm>
        </p:spPr>
        <p:txBody>
          <a:bodyPr/>
          <a:lstStyle/>
          <a:p>
            <a:r>
              <a:rPr lang="en-US" dirty="0" err="1"/>
              <a:t>Pareng</a:t>
            </a:r>
            <a:r>
              <a:rPr lang="lt-LT" dirty="0"/>
              <a:t>ė: Tautvydas Bagdžius PI25</a:t>
            </a:r>
          </a:p>
        </p:txBody>
      </p:sp>
    </p:spTree>
    <p:extLst>
      <p:ext uri="{BB962C8B-B14F-4D97-AF65-F5344CB8AC3E}">
        <p14:creationId xmlns:p14="http://schemas.microsoft.com/office/powerpoint/2010/main" val="2896379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mj-lt"/>
              <a:buAutoNum type="arabicPeriod"/>
            </a:pPr>
            <a:r>
              <a:rPr lang="lt-LT" dirty="0"/>
              <a:t>Permatomi rėmeliai</a:t>
            </a:r>
          </a:p>
          <a:p>
            <a:pPr marL="342900" indent="-342900">
              <a:buFont typeface="+mj-lt"/>
              <a:buAutoNum type="arabicPeriod"/>
            </a:pPr>
            <a:r>
              <a:rPr lang="lt-LT" dirty="0"/>
              <a:t>Keli rėmeliai</a:t>
            </a:r>
          </a:p>
          <a:p>
            <a:pPr marL="342900" indent="-342900">
              <a:buFont typeface="+mj-lt"/>
              <a:buAutoNum type="arabicPeriod"/>
            </a:pPr>
            <a:r>
              <a:rPr lang="lt-LT" dirty="0"/>
              <a:t>Lanksti fono pozicija</a:t>
            </a:r>
          </a:p>
          <a:p>
            <a:pPr marL="342900" indent="-342900">
              <a:buFont typeface="+mj-lt"/>
              <a:buAutoNum type="arabicPeriod"/>
            </a:pPr>
            <a:r>
              <a:rPr lang="lt-LT" dirty="0"/>
              <a:t>Vidinis kampų užapvalinimas</a:t>
            </a:r>
          </a:p>
          <a:p>
            <a:pPr marL="342900" indent="-342900">
              <a:buFont typeface="+mj-lt"/>
              <a:buAutoNum type="arabicPeriod"/>
            </a:pPr>
            <a:r>
              <a:rPr lang="lt-LT" dirty="0"/>
              <a:t>Dryžuoti fonai</a:t>
            </a:r>
          </a:p>
          <a:p>
            <a:pPr marL="342900" indent="-342900">
              <a:buFont typeface="+mj-lt"/>
              <a:buAutoNum type="arabicPeriod"/>
            </a:pPr>
            <a:r>
              <a:rPr lang="lt-LT" dirty="0"/>
              <a:t>Sudėtingi fonai</a:t>
            </a:r>
            <a:endParaRPr lang="en-US" dirty="0"/>
          </a:p>
        </p:txBody>
      </p:sp>
      <p:sp>
        <p:nvSpPr>
          <p:cNvPr id="3" name="Title 2"/>
          <p:cNvSpPr>
            <a:spLocks noGrp="1"/>
          </p:cNvSpPr>
          <p:nvPr>
            <p:ph type="title"/>
          </p:nvPr>
        </p:nvSpPr>
        <p:spPr/>
        <p:txBody>
          <a:bodyPr/>
          <a:lstStyle/>
          <a:p>
            <a:r>
              <a:rPr lang="lt-LT" dirty="0"/>
              <a:t>Turinys</a:t>
            </a:r>
            <a:endParaRPr lang="en-US" dirty="0"/>
          </a:p>
        </p:txBody>
      </p:sp>
      <p:sp>
        <p:nvSpPr>
          <p:cNvPr id="4" name="Slide Number Placeholder 3"/>
          <p:cNvSpPr>
            <a:spLocks noGrp="1"/>
          </p:cNvSpPr>
          <p:nvPr>
            <p:ph type="sldNum" sz="quarter" idx="12"/>
          </p:nvPr>
        </p:nvSpPr>
        <p:spPr/>
        <p:txBody>
          <a:bodyPr/>
          <a:lstStyle/>
          <a:p>
            <a:fld id="{2066355A-084C-D24E-9AD2-7E4FC41EA627}" type="slidenum">
              <a:rPr lang="en-US" smtClean="0"/>
              <a:t>1</a:t>
            </a:fld>
            <a:endParaRPr lang="en-US"/>
          </a:p>
        </p:txBody>
      </p:sp>
    </p:spTree>
    <p:extLst>
      <p:ext uri="{BB962C8B-B14F-4D97-AF65-F5344CB8AC3E}">
        <p14:creationId xmlns:p14="http://schemas.microsoft.com/office/powerpoint/2010/main" val="2674490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2571-4744-12FB-562E-5F40C8BA860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AD665C-0F90-7B78-1369-FDF807BFBCE4}"/>
              </a:ext>
            </a:extLst>
          </p:cNvPr>
          <p:cNvSpPr>
            <a:spLocks noGrp="1"/>
          </p:cNvSpPr>
          <p:nvPr>
            <p:ph idx="1"/>
          </p:nvPr>
        </p:nvSpPr>
        <p:spPr>
          <a:xfrm>
            <a:off x="245446" y="910854"/>
            <a:ext cx="8653107" cy="3321792"/>
          </a:xfrm>
        </p:spPr>
        <p:txBody>
          <a:bodyPr>
            <a:normAutofit fontScale="92500"/>
          </a:bodyPr>
          <a:lstStyle/>
          <a:p>
            <a:r>
              <a:rPr lang="lt-LT" dirty="0"/>
              <a:t>Dizaineriai dažnai nori, kad elementų rėmeliai būtų ne visiškai nepermatomi, o šiek tiek permatomi, kad pro juos matytųsi fono spalva ar paveikslėlis. Tai suteikia dizainui lengvumo, modernumo, padeda išgauti „kortelės“ ar „popieriaus“ efektą. Tačiau CSS elgiasi taip, kad pusiau permatomas rėmelis dažnai atrodo kaip vientisas, nes fonas po rėmeliu persidengia su pačiu rėmeliu. Taip nutinka nes pagal nutylėjimą, CSS fonas tęsiasi iki pat rėmelio išorės (</a:t>
            </a:r>
            <a:r>
              <a:rPr lang="lt-LT" dirty="0" err="1"/>
              <a:t>border-box</a:t>
            </a:r>
            <a:r>
              <a:rPr lang="lt-LT" dirty="0"/>
              <a:t>). Jei rėmelis pusiau permatomas, po juo esantis fonas „sumaišomas“ su rėmelio spalva, todėl rėmelis atrodo ne toks, kokio tikėjotės. Tai apeiti galime naudojant </a:t>
            </a:r>
            <a:r>
              <a:rPr lang="lt-LT" dirty="0" err="1"/>
              <a:t>background-clip</a:t>
            </a:r>
            <a:r>
              <a:rPr lang="lt-LT" dirty="0"/>
              <a:t>: </a:t>
            </a:r>
            <a:r>
              <a:rPr lang="lt-LT" dirty="0" err="1"/>
              <a:t>padding-box</a:t>
            </a:r>
            <a:r>
              <a:rPr lang="lt-LT" dirty="0"/>
              <a:t>;, kad fonas būtų matomas tik iki </a:t>
            </a:r>
            <a:r>
              <a:rPr lang="lt-LT" dirty="0" err="1"/>
              <a:t>padding</a:t>
            </a:r>
            <a:r>
              <a:rPr lang="lt-LT" dirty="0"/>
              <a:t> ribos, o rėmelis liktų „viršuje“ ir permatomas.</a:t>
            </a:r>
          </a:p>
          <a:p>
            <a:r>
              <a:rPr lang="lt-LT" dirty="0"/>
              <a:t>Dažnai pamirštama nurodyti</a:t>
            </a:r>
          </a:p>
          <a:p>
            <a:r>
              <a:rPr lang="lt-LT" dirty="0" err="1"/>
              <a:t>background-clip</a:t>
            </a:r>
            <a:r>
              <a:rPr lang="lt-LT" dirty="0"/>
              <a:t>, todėl efektas</a:t>
            </a:r>
          </a:p>
          <a:p>
            <a:r>
              <a:rPr lang="lt-LT" dirty="0"/>
              <a:t>neveikia, arba nurodome per</a:t>
            </a:r>
          </a:p>
          <a:p>
            <a:r>
              <a:rPr lang="lt-LT" dirty="0"/>
              <a:t>mažą permatomumą ir efektas</a:t>
            </a:r>
          </a:p>
          <a:p>
            <a:r>
              <a:rPr lang="lt-LT" dirty="0"/>
              <a:t>pasidaro vos pastebimas.</a:t>
            </a:r>
          </a:p>
        </p:txBody>
      </p:sp>
      <p:sp>
        <p:nvSpPr>
          <p:cNvPr id="3" name="Title 2">
            <a:extLst>
              <a:ext uri="{FF2B5EF4-FFF2-40B4-BE49-F238E27FC236}">
                <a16:creationId xmlns:a16="http://schemas.microsoft.com/office/drawing/2014/main" id="{DAB0E58E-2CE4-27A0-5298-BAF7E2CDBDDE}"/>
              </a:ext>
            </a:extLst>
          </p:cNvPr>
          <p:cNvSpPr>
            <a:spLocks noGrp="1"/>
          </p:cNvSpPr>
          <p:nvPr>
            <p:ph type="title"/>
          </p:nvPr>
        </p:nvSpPr>
        <p:spPr/>
        <p:txBody>
          <a:bodyPr>
            <a:normAutofit/>
          </a:bodyPr>
          <a:lstStyle/>
          <a:p>
            <a:r>
              <a:rPr lang="lt-LT" dirty="0"/>
              <a:t>Permatomi rėmeliai</a:t>
            </a:r>
            <a:endParaRPr lang="en-US" dirty="0"/>
          </a:p>
        </p:txBody>
      </p:sp>
      <p:sp>
        <p:nvSpPr>
          <p:cNvPr id="4" name="Slide Number Placeholder 3">
            <a:extLst>
              <a:ext uri="{FF2B5EF4-FFF2-40B4-BE49-F238E27FC236}">
                <a16:creationId xmlns:a16="http://schemas.microsoft.com/office/drawing/2014/main" id="{6384F74E-440A-41DD-2F72-D7B3E6B60469}"/>
              </a:ext>
            </a:extLst>
          </p:cNvPr>
          <p:cNvSpPr>
            <a:spLocks noGrp="1"/>
          </p:cNvSpPr>
          <p:nvPr>
            <p:ph type="sldNum" sz="quarter" idx="12"/>
          </p:nvPr>
        </p:nvSpPr>
        <p:spPr/>
        <p:txBody>
          <a:bodyPr/>
          <a:lstStyle/>
          <a:p>
            <a:fld id="{2066355A-084C-D24E-9AD2-7E4FC41EA627}" type="slidenum">
              <a:rPr lang="en-US" smtClean="0"/>
              <a:t>2</a:t>
            </a:fld>
            <a:endParaRPr lang="en-US"/>
          </a:p>
        </p:txBody>
      </p:sp>
      <p:pic>
        <p:nvPicPr>
          <p:cNvPr id="15" name="Paveikslėlis 14" descr="Paveikslėlis, kuriame yra tekstas, vizitinė kortelė, ekrano kopija&#10;&#10;Dirbtinio intelekto sugeneruotas turinys gali būti neteisingas.">
            <a:extLst>
              <a:ext uri="{FF2B5EF4-FFF2-40B4-BE49-F238E27FC236}">
                <a16:creationId xmlns:a16="http://schemas.microsoft.com/office/drawing/2014/main" id="{D9AFC5E9-1A80-E705-4081-91601062AA1D}"/>
              </a:ext>
            </a:extLst>
          </p:cNvPr>
          <p:cNvPicPr>
            <a:picLocks noChangeAspect="1"/>
          </p:cNvPicPr>
          <p:nvPr/>
        </p:nvPicPr>
        <p:blipFill>
          <a:blip r:embed="rId2"/>
          <a:stretch>
            <a:fillRect/>
          </a:stretch>
        </p:blipFill>
        <p:spPr>
          <a:xfrm>
            <a:off x="3434072" y="2904534"/>
            <a:ext cx="1406769" cy="914400"/>
          </a:xfrm>
          <a:prstGeom prst="rect">
            <a:avLst/>
          </a:prstGeom>
        </p:spPr>
      </p:pic>
      <p:pic>
        <p:nvPicPr>
          <p:cNvPr id="16" name="Paveikslėlis 15" descr="Paveikslėlis, kuriame yra tekstas, Šriftas, baltas&#10;&#10;Dirbtinio intelekto sugeneruotas turinys gali būti neteisingas.">
            <a:extLst>
              <a:ext uri="{FF2B5EF4-FFF2-40B4-BE49-F238E27FC236}">
                <a16:creationId xmlns:a16="http://schemas.microsoft.com/office/drawing/2014/main" id="{4874B8ED-294C-74ED-FBD0-3C54728BA4EC}"/>
              </a:ext>
            </a:extLst>
          </p:cNvPr>
          <p:cNvPicPr>
            <a:picLocks noChangeAspect="1"/>
          </p:cNvPicPr>
          <p:nvPr/>
        </p:nvPicPr>
        <p:blipFill>
          <a:blip r:embed="rId3"/>
          <a:stretch>
            <a:fillRect/>
          </a:stretch>
        </p:blipFill>
        <p:spPr>
          <a:xfrm>
            <a:off x="4858935" y="2896817"/>
            <a:ext cx="3827865" cy="914400"/>
          </a:xfrm>
          <a:prstGeom prst="rect">
            <a:avLst/>
          </a:prstGeom>
        </p:spPr>
      </p:pic>
      <p:pic>
        <p:nvPicPr>
          <p:cNvPr id="17" name="Paveikslėlis 16" descr="Paveikslėlis, kuriame yra tekstas, ekrano kopija, Stačiakampis, juodas ir baltas&#10;&#10;Dirbtinio intelekto sugeneruotas turinys gali būti neteisingas.">
            <a:extLst>
              <a:ext uri="{FF2B5EF4-FFF2-40B4-BE49-F238E27FC236}">
                <a16:creationId xmlns:a16="http://schemas.microsoft.com/office/drawing/2014/main" id="{617DD446-6DC6-E16A-AA2D-4CA5D09BF317}"/>
              </a:ext>
            </a:extLst>
          </p:cNvPr>
          <p:cNvPicPr>
            <a:picLocks noChangeAspect="1"/>
          </p:cNvPicPr>
          <p:nvPr/>
        </p:nvPicPr>
        <p:blipFill>
          <a:blip r:embed="rId4"/>
          <a:stretch>
            <a:fillRect/>
          </a:stretch>
        </p:blipFill>
        <p:spPr>
          <a:xfrm>
            <a:off x="3434072" y="3818934"/>
            <a:ext cx="1406769" cy="914400"/>
          </a:xfrm>
          <a:prstGeom prst="rect">
            <a:avLst/>
          </a:prstGeom>
        </p:spPr>
      </p:pic>
      <p:pic>
        <p:nvPicPr>
          <p:cNvPr id="18" name="Paveikslėlis 17" descr="Paveikslėlis, kuriame yra tekstas, Šriftas, baltas, ekrano kopija&#10;&#10;Dirbtinio intelekto sugeneruotas turinys gali būti neteisingas.">
            <a:extLst>
              <a:ext uri="{FF2B5EF4-FFF2-40B4-BE49-F238E27FC236}">
                <a16:creationId xmlns:a16="http://schemas.microsoft.com/office/drawing/2014/main" id="{45554AED-B7E0-D94B-1657-2E42CE3B9F58}"/>
              </a:ext>
            </a:extLst>
          </p:cNvPr>
          <p:cNvPicPr>
            <a:picLocks noChangeAspect="1"/>
          </p:cNvPicPr>
          <p:nvPr/>
        </p:nvPicPr>
        <p:blipFill>
          <a:blip r:embed="rId5"/>
          <a:stretch>
            <a:fillRect/>
          </a:stretch>
        </p:blipFill>
        <p:spPr>
          <a:xfrm>
            <a:off x="4858935" y="3811217"/>
            <a:ext cx="3267857" cy="914400"/>
          </a:xfrm>
          <a:prstGeom prst="rect">
            <a:avLst/>
          </a:prstGeom>
        </p:spPr>
      </p:pic>
    </p:spTree>
    <p:extLst>
      <p:ext uri="{BB962C8B-B14F-4D97-AF65-F5344CB8AC3E}">
        <p14:creationId xmlns:p14="http://schemas.microsoft.com/office/powerpoint/2010/main" val="7034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9B39F-FC14-E685-FE1F-46CE65F04BA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12274-D465-2B3A-9A53-C5B2522D12A6}"/>
              </a:ext>
            </a:extLst>
          </p:cNvPr>
          <p:cNvSpPr>
            <a:spLocks noGrp="1"/>
          </p:cNvSpPr>
          <p:nvPr>
            <p:ph idx="1"/>
          </p:nvPr>
        </p:nvSpPr>
        <p:spPr/>
        <p:txBody>
          <a:bodyPr/>
          <a:lstStyle/>
          <a:p>
            <a:r>
              <a:rPr lang="lt-LT" dirty="0"/>
              <a:t>Dizaino tendencijose dažnai matome elementus su keliais rėmeliais – pvz., vienas storesnis, kitas plonesnis, skirtingų spalvų, arba su „šešėliu“ aplink. Standartinis CSS leidžia tik vieną rėmelį, todėl reikia ieškoti alternatyvų. Galime naudoti kelis </a:t>
            </a:r>
            <a:r>
              <a:rPr lang="lt-LT" dirty="0" err="1"/>
              <a:t>box-shadow</a:t>
            </a:r>
            <a:r>
              <a:rPr lang="lt-LT" dirty="0"/>
              <a:t> sluoksnius, kurie vizualiai atrodo kaip papildomi rėmeliai. Galima derinti </a:t>
            </a:r>
            <a:r>
              <a:rPr lang="lt-LT" dirty="0" err="1"/>
              <a:t>border</a:t>
            </a:r>
            <a:r>
              <a:rPr lang="lt-LT" dirty="0"/>
              <a:t> su </a:t>
            </a:r>
            <a:r>
              <a:rPr lang="lt-LT" dirty="0" err="1"/>
              <a:t>outline</a:t>
            </a:r>
            <a:r>
              <a:rPr lang="lt-LT" dirty="0"/>
              <a:t>. Jei reikia daugiau nei dviejų rėmelių – </a:t>
            </a:r>
            <a:r>
              <a:rPr lang="lt-LT" dirty="0" err="1"/>
              <a:t>box-shadow</a:t>
            </a:r>
            <a:r>
              <a:rPr lang="lt-LT" dirty="0"/>
              <a:t>. Dažnai pamirštame, kad </a:t>
            </a:r>
            <a:r>
              <a:rPr lang="lt-LT" dirty="0" err="1"/>
              <a:t>mox-shadow</a:t>
            </a:r>
            <a:r>
              <a:rPr lang="lt-LT" dirty="0"/>
              <a:t> neturi įtakos elementų dydžiui. Taipogi verta paminėti kad </a:t>
            </a:r>
            <a:r>
              <a:rPr lang="lt-LT" dirty="0" err="1"/>
              <a:t>outline</a:t>
            </a:r>
            <a:r>
              <a:rPr lang="lt-LT" dirty="0"/>
              <a:t> gali atrodyti keistai su užapvalintais kraštais.</a:t>
            </a:r>
          </a:p>
        </p:txBody>
      </p:sp>
      <p:sp>
        <p:nvSpPr>
          <p:cNvPr id="3" name="Title 2">
            <a:extLst>
              <a:ext uri="{FF2B5EF4-FFF2-40B4-BE49-F238E27FC236}">
                <a16:creationId xmlns:a16="http://schemas.microsoft.com/office/drawing/2014/main" id="{34C92F09-2E60-0AFA-3D1A-11538AE1B236}"/>
              </a:ext>
            </a:extLst>
          </p:cNvPr>
          <p:cNvSpPr>
            <a:spLocks noGrp="1"/>
          </p:cNvSpPr>
          <p:nvPr>
            <p:ph type="title"/>
          </p:nvPr>
        </p:nvSpPr>
        <p:spPr/>
        <p:txBody>
          <a:bodyPr>
            <a:normAutofit/>
          </a:bodyPr>
          <a:lstStyle/>
          <a:p>
            <a:r>
              <a:rPr lang="lt-LT" dirty="0"/>
              <a:t>Keli rėmeliai</a:t>
            </a:r>
            <a:endParaRPr lang="en-US" dirty="0"/>
          </a:p>
        </p:txBody>
      </p:sp>
      <p:sp>
        <p:nvSpPr>
          <p:cNvPr id="4" name="Slide Number Placeholder 3">
            <a:extLst>
              <a:ext uri="{FF2B5EF4-FFF2-40B4-BE49-F238E27FC236}">
                <a16:creationId xmlns:a16="http://schemas.microsoft.com/office/drawing/2014/main" id="{0D32DB1D-6992-AD70-006E-A373ACAEC434}"/>
              </a:ext>
            </a:extLst>
          </p:cNvPr>
          <p:cNvSpPr>
            <a:spLocks noGrp="1"/>
          </p:cNvSpPr>
          <p:nvPr>
            <p:ph type="sldNum" sz="quarter" idx="12"/>
          </p:nvPr>
        </p:nvSpPr>
        <p:spPr/>
        <p:txBody>
          <a:bodyPr/>
          <a:lstStyle/>
          <a:p>
            <a:fld id="{2066355A-084C-D24E-9AD2-7E4FC41EA627}" type="slidenum">
              <a:rPr lang="en-US" smtClean="0"/>
              <a:t>3</a:t>
            </a:fld>
            <a:endParaRPr lang="en-US"/>
          </a:p>
        </p:txBody>
      </p:sp>
      <p:pic>
        <p:nvPicPr>
          <p:cNvPr id="15" name="Paveikslėlis 14" descr="Paveikslėlis, kuriame yra Stačiakampis, ekrano kopija, kvadrato formos, geltonas&#10;&#10;Dirbtinio intelekto sugeneruotas turinys gali būti neteisingas.">
            <a:extLst>
              <a:ext uri="{FF2B5EF4-FFF2-40B4-BE49-F238E27FC236}">
                <a16:creationId xmlns:a16="http://schemas.microsoft.com/office/drawing/2014/main" id="{B7F26902-C0B4-D950-4ADC-06A105787E91}"/>
              </a:ext>
            </a:extLst>
          </p:cNvPr>
          <p:cNvPicPr>
            <a:picLocks noChangeAspect="1"/>
          </p:cNvPicPr>
          <p:nvPr/>
        </p:nvPicPr>
        <p:blipFill>
          <a:blip r:embed="rId2"/>
          <a:stretch>
            <a:fillRect/>
          </a:stretch>
        </p:blipFill>
        <p:spPr>
          <a:xfrm>
            <a:off x="4663102" y="2424639"/>
            <a:ext cx="1346200" cy="914400"/>
          </a:xfrm>
          <a:prstGeom prst="rect">
            <a:avLst/>
          </a:prstGeom>
        </p:spPr>
      </p:pic>
      <p:pic>
        <p:nvPicPr>
          <p:cNvPr id="16" name="Paveikslėlis 15" descr="Paveikslėlis, kuriame yra tekstas, Šriftas, baltas&#10;&#10;Dirbtinio intelekto sugeneruotas turinys gali būti neteisingas.">
            <a:extLst>
              <a:ext uri="{FF2B5EF4-FFF2-40B4-BE49-F238E27FC236}">
                <a16:creationId xmlns:a16="http://schemas.microsoft.com/office/drawing/2014/main" id="{5AF656CE-2A24-0C7D-B5CD-41C3D2E3ACBC}"/>
              </a:ext>
            </a:extLst>
          </p:cNvPr>
          <p:cNvPicPr>
            <a:picLocks noChangeAspect="1"/>
          </p:cNvPicPr>
          <p:nvPr/>
        </p:nvPicPr>
        <p:blipFill>
          <a:blip r:embed="rId3"/>
          <a:stretch>
            <a:fillRect/>
          </a:stretch>
        </p:blipFill>
        <p:spPr>
          <a:xfrm>
            <a:off x="6009302" y="2424640"/>
            <a:ext cx="2889252" cy="914400"/>
          </a:xfrm>
          <a:prstGeom prst="rect">
            <a:avLst/>
          </a:prstGeom>
        </p:spPr>
      </p:pic>
      <p:pic>
        <p:nvPicPr>
          <p:cNvPr id="17" name="Paveikslėlis 16" descr="Paveikslėlis, kuriame yra Stačiakampis, ekrano kopija, Spalvingumas, kvadrato formos&#10;&#10;Dirbtinio intelekto sugeneruotas turinys gali būti neteisingas.">
            <a:extLst>
              <a:ext uri="{FF2B5EF4-FFF2-40B4-BE49-F238E27FC236}">
                <a16:creationId xmlns:a16="http://schemas.microsoft.com/office/drawing/2014/main" id="{6E9ACAFA-3330-54A3-D040-4BEAB3E8E077}"/>
              </a:ext>
            </a:extLst>
          </p:cNvPr>
          <p:cNvPicPr>
            <a:picLocks noChangeAspect="1"/>
          </p:cNvPicPr>
          <p:nvPr/>
        </p:nvPicPr>
        <p:blipFill>
          <a:blip r:embed="rId4"/>
          <a:stretch>
            <a:fillRect/>
          </a:stretch>
        </p:blipFill>
        <p:spPr>
          <a:xfrm>
            <a:off x="5214986" y="3339039"/>
            <a:ext cx="1248231" cy="914400"/>
          </a:xfrm>
          <a:prstGeom prst="rect">
            <a:avLst/>
          </a:prstGeom>
        </p:spPr>
      </p:pic>
      <p:pic>
        <p:nvPicPr>
          <p:cNvPr id="18" name="Paveikslėlis 17" descr="Paveikslėlis, kuriame yra tekstas, Šriftas, baltas&#10;&#10;Dirbtinio intelekto sugeneruotas turinys gali būti neteisingas.">
            <a:extLst>
              <a:ext uri="{FF2B5EF4-FFF2-40B4-BE49-F238E27FC236}">
                <a16:creationId xmlns:a16="http://schemas.microsoft.com/office/drawing/2014/main" id="{1B0B5384-6E82-2CCA-11A6-A81E9AB9B099}"/>
              </a:ext>
            </a:extLst>
          </p:cNvPr>
          <p:cNvPicPr>
            <a:picLocks noChangeAspect="1"/>
          </p:cNvPicPr>
          <p:nvPr/>
        </p:nvPicPr>
        <p:blipFill>
          <a:blip r:embed="rId5"/>
          <a:stretch>
            <a:fillRect/>
          </a:stretch>
        </p:blipFill>
        <p:spPr>
          <a:xfrm>
            <a:off x="245447" y="3339038"/>
            <a:ext cx="4969539" cy="914400"/>
          </a:xfrm>
          <a:prstGeom prst="rect">
            <a:avLst/>
          </a:prstGeom>
        </p:spPr>
      </p:pic>
      <p:pic>
        <p:nvPicPr>
          <p:cNvPr id="19" name="Paveikslėlis 18" descr="Paveikslėlis, kuriame yra tekstas, Šriftas, baltas&#10;&#10;Dirbtinio intelekto sugeneruotas turinys gali būti neteisingas.">
            <a:extLst>
              <a:ext uri="{FF2B5EF4-FFF2-40B4-BE49-F238E27FC236}">
                <a16:creationId xmlns:a16="http://schemas.microsoft.com/office/drawing/2014/main" id="{2E92C48B-2616-8F76-C7A9-540FD8FAB2E5}"/>
              </a:ext>
            </a:extLst>
          </p:cNvPr>
          <p:cNvPicPr>
            <a:picLocks noChangeAspect="1"/>
          </p:cNvPicPr>
          <p:nvPr/>
        </p:nvPicPr>
        <p:blipFill>
          <a:blip r:embed="rId6"/>
          <a:stretch>
            <a:fillRect/>
          </a:stretch>
        </p:blipFill>
        <p:spPr>
          <a:xfrm>
            <a:off x="6463217" y="3339038"/>
            <a:ext cx="2435337" cy="914400"/>
          </a:xfrm>
          <a:prstGeom prst="rect">
            <a:avLst/>
          </a:prstGeom>
        </p:spPr>
      </p:pic>
    </p:spTree>
    <p:extLst>
      <p:ext uri="{BB962C8B-B14F-4D97-AF65-F5344CB8AC3E}">
        <p14:creationId xmlns:p14="http://schemas.microsoft.com/office/powerpoint/2010/main" val="115477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C7D34-F493-CC0E-0E7B-E3A3A107A97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DD5E8-47B2-ADFC-64C8-FCEDB7FFC003}"/>
              </a:ext>
            </a:extLst>
          </p:cNvPr>
          <p:cNvSpPr>
            <a:spLocks noGrp="1"/>
          </p:cNvSpPr>
          <p:nvPr>
            <p:ph idx="1"/>
          </p:nvPr>
        </p:nvSpPr>
        <p:spPr/>
        <p:txBody>
          <a:bodyPr/>
          <a:lstStyle/>
          <a:p>
            <a:r>
              <a:rPr lang="lt-LT" dirty="0"/>
              <a:t>Dažnai norime, kad fono paveikslėlis būtų ne tiesiog kampe, o šiek tiek atitrauktas nuo krašto, pvz., logotipas dešiniajame apatiniame kampe su 20px atstumu nuo krašto. CSS2.1 leido tik paprastus sprendimus, todėl reikėjo skaičiuoti ranka. Pasitelkiant išplėstinį </a:t>
            </a:r>
            <a:r>
              <a:rPr lang="lt-LT" dirty="0" err="1"/>
              <a:t>background-position</a:t>
            </a:r>
            <a:r>
              <a:rPr lang="lt-LT" dirty="0"/>
              <a:t>: galite nurodyti atstumą nuo bet kurio kampo. Naudokite </a:t>
            </a:r>
            <a:r>
              <a:rPr lang="lt-LT" dirty="0" err="1"/>
              <a:t>background-origin</a:t>
            </a:r>
            <a:r>
              <a:rPr lang="lt-LT" dirty="0"/>
              <a:t>, kad fonas būtų išdėstytas pagal </a:t>
            </a:r>
            <a:r>
              <a:rPr lang="lt-LT" dirty="0" err="1"/>
              <a:t>padding</a:t>
            </a:r>
            <a:r>
              <a:rPr lang="lt-LT" dirty="0"/>
              <a:t> ar </a:t>
            </a:r>
            <a:r>
              <a:rPr lang="lt-LT" dirty="0" err="1"/>
              <a:t>content</a:t>
            </a:r>
            <a:r>
              <a:rPr lang="lt-LT" dirty="0"/>
              <a:t> </a:t>
            </a:r>
            <a:r>
              <a:rPr lang="lt-LT" dirty="0" err="1"/>
              <a:t>box</a:t>
            </a:r>
            <a:r>
              <a:rPr lang="lt-LT" dirty="0"/>
              <a:t>, o ne </a:t>
            </a:r>
            <a:r>
              <a:rPr lang="lt-LT" dirty="0" err="1"/>
              <a:t>border</a:t>
            </a:r>
            <a:r>
              <a:rPr lang="lt-LT" dirty="0"/>
              <a:t> </a:t>
            </a:r>
            <a:r>
              <a:rPr lang="lt-LT" dirty="0" err="1"/>
              <a:t>box</a:t>
            </a:r>
            <a:r>
              <a:rPr lang="lt-LT" dirty="0"/>
              <a:t>. Jei norite, kad fonas automatiškai prisitaikytu prie </a:t>
            </a:r>
            <a:r>
              <a:rPr lang="lt-LT" dirty="0" err="1"/>
              <a:t>padding</a:t>
            </a:r>
            <a:r>
              <a:rPr lang="lt-LT" dirty="0"/>
              <a:t>, geriausia naudoti </a:t>
            </a:r>
            <a:r>
              <a:rPr lang="lt-LT" dirty="0" err="1"/>
              <a:t>background-origin</a:t>
            </a:r>
            <a:r>
              <a:rPr lang="lt-LT" dirty="0"/>
              <a:t>: </a:t>
            </a:r>
            <a:r>
              <a:rPr lang="lt-LT" dirty="0" err="1"/>
              <a:t>padding-box</a:t>
            </a:r>
            <a:r>
              <a:rPr lang="lt-LT" dirty="0"/>
              <a:t>;. Dažnai pamirštame nurodyti nuo kurio kampo skaičiuojamas atstumas arba naudojamas tik vienas atstumas ir mūsų paveikslėlis prilimpa prie krašto.</a:t>
            </a:r>
          </a:p>
        </p:txBody>
      </p:sp>
      <p:sp>
        <p:nvSpPr>
          <p:cNvPr id="3" name="Title 2">
            <a:extLst>
              <a:ext uri="{FF2B5EF4-FFF2-40B4-BE49-F238E27FC236}">
                <a16:creationId xmlns:a16="http://schemas.microsoft.com/office/drawing/2014/main" id="{2619ECE3-3B6B-21B3-6846-07C93ABDFCD9}"/>
              </a:ext>
            </a:extLst>
          </p:cNvPr>
          <p:cNvSpPr>
            <a:spLocks noGrp="1"/>
          </p:cNvSpPr>
          <p:nvPr>
            <p:ph type="title"/>
          </p:nvPr>
        </p:nvSpPr>
        <p:spPr/>
        <p:txBody>
          <a:bodyPr>
            <a:normAutofit/>
          </a:bodyPr>
          <a:lstStyle/>
          <a:p>
            <a:r>
              <a:rPr lang="lt-LT" dirty="0"/>
              <a:t>Lanksti fono pozicija</a:t>
            </a:r>
            <a:endParaRPr lang="en-US" dirty="0"/>
          </a:p>
        </p:txBody>
      </p:sp>
      <p:sp>
        <p:nvSpPr>
          <p:cNvPr id="4" name="Slide Number Placeholder 3">
            <a:extLst>
              <a:ext uri="{FF2B5EF4-FFF2-40B4-BE49-F238E27FC236}">
                <a16:creationId xmlns:a16="http://schemas.microsoft.com/office/drawing/2014/main" id="{AD8E420C-BB78-55C3-3692-FAC15D3DD1B6}"/>
              </a:ext>
            </a:extLst>
          </p:cNvPr>
          <p:cNvSpPr>
            <a:spLocks noGrp="1"/>
          </p:cNvSpPr>
          <p:nvPr>
            <p:ph type="sldNum" sz="quarter" idx="12"/>
          </p:nvPr>
        </p:nvSpPr>
        <p:spPr/>
        <p:txBody>
          <a:bodyPr/>
          <a:lstStyle/>
          <a:p>
            <a:fld id="{2066355A-084C-D24E-9AD2-7E4FC41EA627}" type="slidenum">
              <a:rPr lang="en-US" smtClean="0"/>
              <a:t>4</a:t>
            </a:fld>
            <a:endParaRPr lang="en-US"/>
          </a:p>
        </p:txBody>
      </p:sp>
      <p:pic>
        <p:nvPicPr>
          <p:cNvPr id="23" name="Paveikslėlis 22" descr="Paveikslėlis, kuriame yra Šriftas, tekstas, dizainas, logotipas&#10;&#10;Dirbtinio intelekto sugeneruotas turinys gali būti neteisingas.">
            <a:extLst>
              <a:ext uri="{FF2B5EF4-FFF2-40B4-BE49-F238E27FC236}">
                <a16:creationId xmlns:a16="http://schemas.microsoft.com/office/drawing/2014/main" id="{C552C2E8-9C68-EFC5-BF9C-E37BF72C7DF0}"/>
              </a:ext>
            </a:extLst>
          </p:cNvPr>
          <p:cNvPicPr>
            <a:picLocks noChangeAspect="1"/>
          </p:cNvPicPr>
          <p:nvPr/>
        </p:nvPicPr>
        <p:blipFill>
          <a:blip r:embed="rId2"/>
          <a:stretch>
            <a:fillRect/>
          </a:stretch>
        </p:blipFill>
        <p:spPr>
          <a:xfrm>
            <a:off x="2426376" y="3600957"/>
            <a:ext cx="1456605" cy="914400"/>
          </a:xfrm>
          <a:prstGeom prst="rect">
            <a:avLst/>
          </a:prstGeom>
        </p:spPr>
      </p:pic>
      <p:pic>
        <p:nvPicPr>
          <p:cNvPr id="24" name="Paveikslėlis 23" descr="Paveikslėlis, kuriame yra tekstas, Šriftas, baltas&#10;&#10;Dirbtinio intelekto sugeneruotas turinys gali būti neteisingas.">
            <a:extLst>
              <a:ext uri="{FF2B5EF4-FFF2-40B4-BE49-F238E27FC236}">
                <a16:creationId xmlns:a16="http://schemas.microsoft.com/office/drawing/2014/main" id="{A49BD761-C2A5-1E7A-451F-2084846C41B3}"/>
              </a:ext>
            </a:extLst>
          </p:cNvPr>
          <p:cNvPicPr>
            <a:picLocks noChangeAspect="1"/>
          </p:cNvPicPr>
          <p:nvPr/>
        </p:nvPicPr>
        <p:blipFill>
          <a:blip r:embed="rId3"/>
          <a:stretch>
            <a:fillRect/>
          </a:stretch>
        </p:blipFill>
        <p:spPr>
          <a:xfrm>
            <a:off x="3882981" y="3600957"/>
            <a:ext cx="4803819" cy="914400"/>
          </a:xfrm>
          <a:prstGeom prst="rect">
            <a:avLst/>
          </a:prstGeom>
        </p:spPr>
      </p:pic>
      <p:pic>
        <p:nvPicPr>
          <p:cNvPr id="25" name="Paveikslėlis 24" descr="Paveikslėlis, kuriame yra tekstas, Šriftas, ekrano kopija, baltas&#10;&#10;Dirbtinio intelekto sugeneruotas turinys gali būti neteisingas.">
            <a:extLst>
              <a:ext uri="{FF2B5EF4-FFF2-40B4-BE49-F238E27FC236}">
                <a16:creationId xmlns:a16="http://schemas.microsoft.com/office/drawing/2014/main" id="{6EA1F1E8-93B9-020A-37F2-9791996D2CAE}"/>
              </a:ext>
            </a:extLst>
          </p:cNvPr>
          <p:cNvPicPr>
            <a:picLocks noChangeAspect="1"/>
          </p:cNvPicPr>
          <p:nvPr/>
        </p:nvPicPr>
        <p:blipFill>
          <a:blip r:embed="rId4"/>
          <a:stretch>
            <a:fillRect/>
          </a:stretch>
        </p:blipFill>
        <p:spPr>
          <a:xfrm>
            <a:off x="5514109" y="2686557"/>
            <a:ext cx="3172691" cy="914400"/>
          </a:xfrm>
          <a:prstGeom prst="rect">
            <a:avLst/>
          </a:prstGeom>
        </p:spPr>
      </p:pic>
    </p:spTree>
    <p:extLst>
      <p:ext uri="{BB962C8B-B14F-4D97-AF65-F5344CB8AC3E}">
        <p14:creationId xmlns:p14="http://schemas.microsoft.com/office/powerpoint/2010/main" val="57401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E0556-ABAF-6BAB-EFD7-C304B399C94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D6259-7F32-059C-2937-25943BE1E085}"/>
              </a:ext>
            </a:extLst>
          </p:cNvPr>
          <p:cNvSpPr>
            <a:spLocks noGrp="1"/>
          </p:cNvSpPr>
          <p:nvPr>
            <p:ph idx="1"/>
          </p:nvPr>
        </p:nvSpPr>
        <p:spPr/>
        <p:txBody>
          <a:bodyPr/>
          <a:lstStyle/>
          <a:p>
            <a:r>
              <a:rPr lang="lt-LT" dirty="0"/>
              <a:t>Norime, kad elementas atrodytų tarsi „įstatytas“ į rėmelį – viduje kampai užapvalinti, o išorėje – aštrūs. Tai dažnai naudojama kortelėse, pranešimuose. Naudokite </a:t>
            </a:r>
            <a:r>
              <a:rPr lang="lt-LT" dirty="0" err="1"/>
              <a:t>box-shadow</a:t>
            </a:r>
            <a:r>
              <a:rPr lang="lt-LT" dirty="0"/>
              <a:t> su užapvalintais kampais, kuris siekia </a:t>
            </a:r>
            <a:r>
              <a:rPr lang="lt-LT" dirty="0" err="1"/>
              <a:t>border-radius</a:t>
            </a:r>
            <a:r>
              <a:rPr lang="lt-LT" dirty="0"/>
              <a:t>. Naudokite </a:t>
            </a:r>
            <a:r>
              <a:rPr lang="lt-LT" dirty="0" err="1"/>
              <a:t>outline</a:t>
            </a:r>
            <a:r>
              <a:rPr lang="lt-LT" dirty="0"/>
              <a:t>, kuris neseka kampų – taip išorėje gausite aštrius kampus. Jei norite, kad efektas būtų subtilus, naudokite šviesesnį šešėlį. Jei norite, kad „rėmelis“ būtų tekstūrinis, vietoje spalvos naudokite paveikslėlį ar </a:t>
            </a:r>
            <a:r>
              <a:rPr lang="lt-LT" dirty="0" err="1"/>
              <a:t>gradientą.Dažnai</a:t>
            </a:r>
            <a:r>
              <a:rPr lang="lt-LT" dirty="0"/>
              <a:t> pasirenkame per didelį šešėlio plotą, ko </a:t>
            </a:r>
            <a:r>
              <a:rPr lang="lt-LT" dirty="0" err="1"/>
              <a:t>pasekoje</a:t>
            </a:r>
            <a:r>
              <a:rPr lang="lt-LT" dirty="0"/>
              <a:t> efektas atrodo ne natūraliai</a:t>
            </a:r>
          </a:p>
        </p:txBody>
      </p:sp>
      <p:sp>
        <p:nvSpPr>
          <p:cNvPr id="3" name="Title 2">
            <a:extLst>
              <a:ext uri="{FF2B5EF4-FFF2-40B4-BE49-F238E27FC236}">
                <a16:creationId xmlns:a16="http://schemas.microsoft.com/office/drawing/2014/main" id="{B97EEAF1-8C97-6CA9-FD52-670851A5DE49}"/>
              </a:ext>
            </a:extLst>
          </p:cNvPr>
          <p:cNvSpPr>
            <a:spLocks noGrp="1"/>
          </p:cNvSpPr>
          <p:nvPr>
            <p:ph type="title"/>
          </p:nvPr>
        </p:nvSpPr>
        <p:spPr/>
        <p:txBody>
          <a:bodyPr>
            <a:normAutofit/>
          </a:bodyPr>
          <a:lstStyle/>
          <a:p>
            <a:r>
              <a:rPr lang="lt-LT" dirty="0"/>
              <a:t>Vidinis kampų užapvalinimas</a:t>
            </a:r>
            <a:endParaRPr lang="en-US" dirty="0"/>
          </a:p>
        </p:txBody>
      </p:sp>
      <p:sp>
        <p:nvSpPr>
          <p:cNvPr id="4" name="Slide Number Placeholder 3">
            <a:extLst>
              <a:ext uri="{FF2B5EF4-FFF2-40B4-BE49-F238E27FC236}">
                <a16:creationId xmlns:a16="http://schemas.microsoft.com/office/drawing/2014/main" id="{1B4DBE7E-AB5C-35D7-A0DD-FC2918F70EA3}"/>
              </a:ext>
            </a:extLst>
          </p:cNvPr>
          <p:cNvSpPr>
            <a:spLocks noGrp="1"/>
          </p:cNvSpPr>
          <p:nvPr>
            <p:ph type="sldNum" sz="quarter" idx="12"/>
          </p:nvPr>
        </p:nvSpPr>
        <p:spPr/>
        <p:txBody>
          <a:bodyPr/>
          <a:lstStyle/>
          <a:p>
            <a:fld id="{2066355A-084C-D24E-9AD2-7E4FC41EA627}" type="slidenum">
              <a:rPr lang="en-US" smtClean="0"/>
              <a:t>5</a:t>
            </a:fld>
            <a:endParaRPr lang="en-US"/>
          </a:p>
        </p:txBody>
      </p:sp>
      <p:pic>
        <p:nvPicPr>
          <p:cNvPr id="7" name="Paveikslėlis 6" descr="Paveikslėlis, kuriame yra tekstas, ekrano kopija, Šriftas, baltas&#10;&#10;Dirbtinio intelekto sugeneruotas turinys gali būti neteisingas.">
            <a:extLst>
              <a:ext uri="{FF2B5EF4-FFF2-40B4-BE49-F238E27FC236}">
                <a16:creationId xmlns:a16="http://schemas.microsoft.com/office/drawing/2014/main" id="{81EE16F9-AD1C-82CF-7C6F-1878644FB29A}"/>
              </a:ext>
            </a:extLst>
          </p:cNvPr>
          <p:cNvPicPr>
            <a:picLocks noChangeAspect="1"/>
          </p:cNvPicPr>
          <p:nvPr/>
        </p:nvPicPr>
        <p:blipFill>
          <a:blip r:embed="rId2"/>
          <a:stretch>
            <a:fillRect/>
          </a:stretch>
        </p:blipFill>
        <p:spPr>
          <a:xfrm>
            <a:off x="245449" y="2709650"/>
            <a:ext cx="2254212" cy="822960"/>
          </a:xfrm>
          <a:prstGeom prst="rect">
            <a:avLst/>
          </a:prstGeom>
        </p:spPr>
      </p:pic>
      <p:pic>
        <p:nvPicPr>
          <p:cNvPr id="9" name="Paveikslėlis 8" descr="Paveikslėlis, kuriame yra tekstas, Šriftas, ekrano kopija&#10;&#10;Dirbtinio intelekto sugeneruotas turinys gali būti neteisingas.">
            <a:extLst>
              <a:ext uri="{FF2B5EF4-FFF2-40B4-BE49-F238E27FC236}">
                <a16:creationId xmlns:a16="http://schemas.microsoft.com/office/drawing/2014/main" id="{D1FF7945-D72A-4717-42BE-5F22CE2A886D}"/>
              </a:ext>
            </a:extLst>
          </p:cNvPr>
          <p:cNvPicPr>
            <a:picLocks noChangeAspect="1"/>
          </p:cNvPicPr>
          <p:nvPr/>
        </p:nvPicPr>
        <p:blipFill>
          <a:blip r:embed="rId3"/>
          <a:stretch>
            <a:fillRect/>
          </a:stretch>
        </p:blipFill>
        <p:spPr>
          <a:xfrm>
            <a:off x="245447" y="3532610"/>
            <a:ext cx="2254212" cy="822960"/>
          </a:xfrm>
          <a:prstGeom prst="rect">
            <a:avLst/>
          </a:prstGeom>
        </p:spPr>
      </p:pic>
      <p:pic>
        <p:nvPicPr>
          <p:cNvPr id="11" name="Paveikslėlis 10" descr="Paveikslėlis, kuriame yra tekstas, ekrano kopija, Šriftas, dizainas&#10;&#10;Dirbtinio intelekto sugeneruotas turinys gali būti neteisingas.">
            <a:extLst>
              <a:ext uri="{FF2B5EF4-FFF2-40B4-BE49-F238E27FC236}">
                <a16:creationId xmlns:a16="http://schemas.microsoft.com/office/drawing/2014/main" id="{AB1ECFA1-404D-3E6A-DBF9-04BE1EE4FD9E}"/>
              </a:ext>
            </a:extLst>
          </p:cNvPr>
          <p:cNvPicPr>
            <a:picLocks noChangeAspect="1"/>
          </p:cNvPicPr>
          <p:nvPr/>
        </p:nvPicPr>
        <p:blipFill>
          <a:blip r:embed="rId4"/>
          <a:stretch>
            <a:fillRect/>
          </a:stretch>
        </p:blipFill>
        <p:spPr>
          <a:xfrm>
            <a:off x="2499661" y="2709650"/>
            <a:ext cx="1642617" cy="1645920"/>
          </a:xfrm>
          <a:prstGeom prst="rect">
            <a:avLst/>
          </a:prstGeom>
        </p:spPr>
      </p:pic>
      <p:pic>
        <p:nvPicPr>
          <p:cNvPr id="13" name="Paveikslėlis 12" descr="Paveikslėlis, kuriame yra tekstas, Šriftas, ekrano kopija, Stačiakampis&#10;&#10;Dirbtinio intelekto sugeneruotas turinys gali būti neteisingas.">
            <a:extLst>
              <a:ext uri="{FF2B5EF4-FFF2-40B4-BE49-F238E27FC236}">
                <a16:creationId xmlns:a16="http://schemas.microsoft.com/office/drawing/2014/main" id="{136E0016-C54C-C215-0BCC-DF965355829F}"/>
              </a:ext>
            </a:extLst>
          </p:cNvPr>
          <p:cNvPicPr>
            <a:picLocks noChangeAspect="1"/>
          </p:cNvPicPr>
          <p:nvPr/>
        </p:nvPicPr>
        <p:blipFill>
          <a:blip r:embed="rId5"/>
          <a:stretch>
            <a:fillRect/>
          </a:stretch>
        </p:blipFill>
        <p:spPr>
          <a:xfrm>
            <a:off x="4836934" y="2704305"/>
            <a:ext cx="1882905" cy="914400"/>
          </a:xfrm>
          <a:prstGeom prst="rect">
            <a:avLst/>
          </a:prstGeom>
        </p:spPr>
      </p:pic>
      <p:pic>
        <p:nvPicPr>
          <p:cNvPr id="15" name="Paveikslėlis 14" descr="Paveikslėlis, kuriame yra tekstas, Šriftas, ekrano kopija, baltas&#10;&#10;Dirbtinio intelekto sugeneruotas turinys gali būti neteisingas.">
            <a:extLst>
              <a:ext uri="{FF2B5EF4-FFF2-40B4-BE49-F238E27FC236}">
                <a16:creationId xmlns:a16="http://schemas.microsoft.com/office/drawing/2014/main" id="{C2C89D04-6B21-B8AC-A0DE-0086DCCADCF6}"/>
              </a:ext>
            </a:extLst>
          </p:cNvPr>
          <p:cNvPicPr>
            <a:picLocks noChangeAspect="1"/>
          </p:cNvPicPr>
          <p:nvPr/>
        </p:nvPicPr>
        <p:blipFill>
          <a:blip r:embed="rId6"/>
          <a:stretch>
            <a:fillRect/>
          </a:stretch>
        </p:blipFill>
        <p:spPr>
          <a:xfrm>
            <a:off x="6719839" y="2704305"/>
            <a:ext cx="2178715" cy="1371600"/>
          </a:xfrm>
          <a:prstGeom prst="rect">
            <a:avLst/>
          </a:prstGeom>
        </p:spPr>
      </p:pic>
    </p:spTree>
    <p:extLst>
      <p:ext uri="{BB962C8B-B14F-4D97-AF65-F5344CB8AC3E}">
        <p14:creationId xmlns:p14="http://schemas.microsoft.com/office/powerpoint/2010/main" val="3074284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65B4-FF47-F58B-C6E9-156F815F14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8FE1B-EF49-54ED-E800-A42B4D8A594E}"/>
              </a:ext>
            </a:extLst>
          </p:cNvPr>
          <p:cNvSpPr>
            <a:spLocks noGrp="1"/>
          </p:cNvSpPr>
          <p:nvPr>
            <p:ph idx="1"/>
          </p:nvPr>
        </p:nvSpPr>
        <p:spPr/>
        <p:txBody>
          <a:bodyPr/>
          <a:lstStyle/>
          <a:p>
            <a:r>
              <a:rPr lang="lt-LT" dirty="0"/>
              <a:t>Dryžuoti fonai dažnai naudojami norint atskirti sekcijas, sukurti „</a:t>
            </a:r>
            <a:r>
              <a:rPr lang="lt-LT" dirty="0" err="1"/>
              <a:t>zebra</a:t>
            </a:r>
            <a:r>
              <a:rPr lang="lt-LT" dirty="0"/>
              <a:t>“ efektą lentelėse, pabrėžti svarbią informaciją. Anksčiau tam reikėjo paveikslėlių, kas buvo nepraktiška. Naudojant </a:t>
            </a:r>
            <a:r>
              <a:rPr lang="lt-LT" dirty="0" err="1"/>
              <a:t>linear-gradient</a:t>
            </a:r>
            <a:r>
              <a:rPr lang="lt-LT" dirty="0"/>
              <a:t>, </a:t>
            </a:r>
            <a:r>
              <a:rPr lang="lt-LT" dirty="0" err="1"/>
              <a:t>repeating-linear-gradient</a:t>
            </a:r>
            <a:r>
              <a:rPr lang="lt-LT" dirty="0"/>
              <a:t>, galime sukurti dryžius be paveikslėlių panaudojimo. Dryžių aukščiui ir pločiui nurodyti naudojame </a:t>
            </a:r>
            <a:r>
              <a:rPr lang="lt-LT" dirty="0" err="1"/>
              <a:t>background-size</a:t>
            </a:r>
            <a:r>
              <a:rPr lang="lt-LT" dirty="0"/>
              <a:t>. Dryžius galime kurti vertikalius, horizontalius ar pasvirusius kampu. Naudojant kelias skirtingas spalvas ir plotus galime išgauti įdomesnius efektus. Pamiršus nurodyti </a:t>
            </a:r>
            <a:r>
              <a:rPr lang="lt-LT" dirty="0" err="1"/>
              <a:t>background-size</a:t>
            </a:r>
            <a:r>
              <a:rPr lang="lt-LT" dirty="0"/>
              <a:t> dydžiai nesikartoja kaip tikimasi. Pasirinkus per ryškias spalvas labiau blaškomas dėmesys kas panaikina efekto naudą.</a:t>
            </a:r>
          </a:p>
        </p:txBody>
      </p:sp>
      <p:sp>
        <p:nvSpPr>
          <p:cNvPr id="3" name="Title 2">
            <a:extLst>
              <a:ext uri="{FF2B5EF4-FFF2-40B4-BE49-F238E27FC236}">
                <a16:creationId xmlns:a16="http://schemas.microsoft.com/office/drawing/2014/main" id="{F39E8CE0-8EF6-C449-F1D4-A8ECDE2A2D72}"/>
              </a:ext>
            </a:extLst>
          </p:cNvPr>
          <p:cNvSpPr>
            <a:spLocks noGrp="1"/>
          </p:cNvSpPr>
          <p:nvPr>
            <p:ph type="title"/>
          </p:nvPr>
        </p:nvSpPr>
        <p:spPr/>
        <p:txBody>
          <a:bodyPr>
            <a:normAutofit/>
          </a:bodyPr>
          <a:lstStyle/>
          <a:p>
            <a:r>
              <a:rPr lang="lt-LT" dirty="0"/>
              <a:t>Dryžuoti fonai</a:t>
            </a:r>
          </a:p>
        </p:txBody>
      </p:sp>
      <p:sp>
        <p:nvSpPr>
          <p:cNvPr id="4" name="Slide Number Placeholder 3">
            <a:extLst>
              <a:ext uri="{FF2B5EF4-FFF2-40B4-BE49-F238E27FC236}">
                <a16:creationId xmlns:a16="http://schemas.microsoft.com/office/drawing/2014/main" id="{84BA1961-8397-4ED2-B5C1-EC1D8AB01A80}"/>
              </a:ext>
            </a:extLst>
          </p:cNvPr>
          <p:cNvSpPr>
            <a:spLocks noGrp="1"/>
          </p:cNvSpPr>
          <p:nvPr>
            <p:ph type="sldNum" sz="quarter" idx="12"/>
          </p:nvPr>
        </p:nvSpPr>
        <p:spPr/>
        <p:txBody>
          <a:bodyPr/>
          <a:lstStyle/>
          <a:p>
            <a:fld id="{2066355A-084C-D24E-9AD2-7E4FC41EA627}" type="slidenum">
              <a:rPr lang="en-US" smtClean="0"/>
              <a:t>6</a:t>
            </a:fld>
            <a:endParaRPr lang="en-US"/>
          </a:p>
        </p:txBody>
      </p:sp>
      <p:pic>
        <p:nvPicPr>
          <p:cNvPr id="38" name="Paveikslėlis 37" descr="Paveikslėlis, kuriame yra tekstas, Šriftas, baltas, tipografija&#10;&#10;Dirbtinio intelekto sugeneruotas turinys gali būti neteisingas.">
            <a:extLst>
              <a:ext uri="{FF2B5EF4-FFF2-40B4-BE49-F238E27FC236}">
                <a16:creationId xmlns:a16="http://schemas.microsoft.com/office/drawing/2014/main" id="{4DBCBC49-0384-1A05-3D69-AB6966437996}"/>
              </a:ext>
            </a:extLst>
          </p:cNvPr>
          <p:cNvPicPr>
            <a:picLocks noChangeAspect="1"/>
          </p:cNvPicPr>
          <p:nvPr/>
        </p:nvPicPr>
        <p:blipFill>
          <a:blip r:embed="rId2"/>
          <a:stretch>
            <a:fillRect/>
          </a:stretch>
        </p:blipFill>
        <p:spPr>
          <a:xfrm>
            <a:off x="3924879" y="2678061"/>
            <a:ext cx="2787172" cy="457200"/>
          </a:xfrm>
          <a:prstGeom prst="rect">
            <a:avLst/>
          </a:prstGeom>
        </p:spPr>
      </p:pic>
      <p:pic>
        <p:nvPicPr>
          <p:cNvPr id="39" name="Paveikslėlis 38" descr="Paveikslėlis, kuriame yra ekrano kopija, geltonas, Stačiakampis&#10;&#10;Dirbtinio intelekto sugeneruotas turinys gali būti neteisingas.">
            <a:extLst>
              <a:ext uri="{FF2B5EF4-FFF2-40B4-BE49-F238E27FC236}">
                <a16:creationId xmlns:a16="http://schemas.microsoft.com/office/drawing/2014/main" id="{EEA788A3-B628-313E-19E6-84B25C2674FD}"/>
              </a:ext>
            </a:extLst>
          </p:cNvPr>
          <p:cNvPicPr>
            <a:picLocks noChangeAspect="1"/>
          </p:cNvPicPr>
          <p:nvPr/>
        </p:nvPicPr>
        <p:blipFill>
          <a:blip r:embed="rId3"/>
          <a:stretch>
            <a:fillRect/>
          </a:stretch>
        </p:blipFill>
        <p:spPr>
          <a:xfrm>
            <a:off x="7504005" y="2662087"/>
            <a:ext cx="1385733" cy="914400"/>
          </a:xfrm>
          <a:prstGeom prst="rect">
            <a:avLst/>
          </a:prstGeom>
        </p:spPr>
      </p:pic>
      <p:pic>
        <p:nvPicPr>
          <p:cNvPr id="40" name="Paveikslėlis 39" descr="Paveikslėlis, kuriame yra tekstas, Šriftas, baltas, kaligrafija&#10;&#10;Dirbtinio intelekto sugeneruotas turinys gali būti neteisingas.">
            <a:extLst>
              <a:ext uri="{FF2B5EF4-FFF2-40B4-BE49-F238E27FC236}">
                <a16:creationId xmlns:a16="http://schemas.microsoft.com/office/drawing/2014/main" id="{9E50FA42-D002-15E8-D7FC-83CF44560D8B}"/>
              </a:ext>
            </a:extLst>
          </p:cNvPr>
          <p:cNvPicPr>
            <a:picLocks noChangeAspect="1"/>
          </p:cNvPicPr>
          <p:nvPr/>
        </p:nvPicPr>
        <p:blipFill>
          <a:blip r:embed="rId4"/>
          <a:stretch>
            <a:fillRect/>
          </a:stretch>
        </p:blipFill>
        <p:spPr>
          <a:xfrm>
            <a:off x="4195909" y="3121008"/>
            <a:ext cx="3308096" cy="457200"/>
          </a:xfrm>
          <a:prstGeom prst="rect">
            <a:avLst/>
          </a:prstGeom>
        </p:spPr>
      </p:pic>
      <p:pic>
        <p:nvPicPr>
          <p:cNvPr id="42" name="Paveikslėlis 41" descr="Paveikslėlis, kuriame yra tekstas, Šriftas, baltas, kaligrafija&#10;&#10;Dirbtinio intelekto sugeneruotas turinys gali būti neteisingas.">
            <a:extLst>
              <a:ext uri="{FF2B5EF4-FFF2-40B4-BE49-F238E27FC236}">
                <a16:creationId xmlns:a16="http://schemas.microsoft.com/office/drawing/2014/main" id="{3D9DF999-2FA5-9BC7-0295-1611AC91DA95}"/>
              </a:ext>
            </a:extLst>
          </p:cNvPr>
          <p:cNvPicPr>
            <a:picLocks noChangeAspect="1"/>
          </p:cNvPicPr>
          <p:nvPr/>
        </p:nvPicPr>
        <p:blipFill>
          <a:blip r:embed="rId5"/>
          <a:stretch>
            <a:fillRect/>
          </a:stretch>
        </p:blipFill>
        <p:spPr>
          <a:xfrm>
            <a:off x="3929555" y="3571643"/>
            <a:ext cx="3346698" cy="457200"/>
          </a:xfrm>
          <a:prstGeom prst="rect">
            <a:avLst/>
          </a:prstGeom>
        </p:spPr>
      </p:pic>
      <p:pic>
        <p:nvPicPr>
          <p:cNvPr id="43" name="Paveikslėlis 42" descr="Paveikslėlis, kuriame yra geltonas, ekrano kopija, Stačiakampis, linija&#10;&#10;Dirbtinio intelekto sugeneruotas turinys gali būti neteisingas.">
            <a:extLst>
              <a:ext uri="{FF2B5EF4-FFF2-40B4-BE49-F238E27FC236}">
                <a16:creationId xmlns:a16="http://schemas.microsoft.com/office/drawing/2014/main" id="{00CC9D19-E308-AAE0-148B-F758C8B968A6}"/>
              </a:ext>
            </a:extLst>
          </p:cNvPr>
          <p:cNvPicPr>
            <a:picLocks noChangeAspect="1"/>
          </p:cNvPicPr>
          <p:nvPr/>
        </p:nvPicPr>
        <p:blipFill>
          <a:blip r:embed="rId6"/>
          <a:stretch>
            <a:fillRect/>
          </a:stretch>
        </p:blipFill>
        <p:spPr>
          <a:xfrm>
            <a:off x="7496406" y="3576487"/>
            <a:ext cx="1390115" cy="914400"/>
          </a:xfrm>
          <a:prstGeom prst="rect">
            <a:avLst/>
          </a:prstGeom>
        </p:spPr>
      </p:pic>
      <p:pic>
        <p:nvPicPr>
          <p:cNvPr id="44" name="Paveikslėlis 43" descr="Paveikslėlis, kuriame yra tekstas, Šriftas, baltas&#10;&#10;Dirbtinio intelekto sugeneruotas turinys gali būti neteisingas.">
            <a:extLst>
              <a:ext uri="{FF2B5EF4-FFF2-40B4-BE49-F238E27FC236}">
                <a16:creationId xmlns:a16="http://schemas.microsoft.com/office/drawing/2014/main" id="{118A901E-16F5-E444-4E56-57C04A3DC89A}"/>
              </a:ext>
            </a:extLst>
          </p:cNvPr>
          <p:cNvPicPr>
            <a:picLocks noChangeAspect="1"/>
          </p:cNvPicPr>
          <p:nvPr/>
        </p:nvPicPr>
        <p:blipFill>
          <a:blip r:embed="rId7"/>
          <a:stretch>
            <a:fillRect/>
          </a:stretch>
        </p:blipFill>
        <p:spPr>
          <a:xfrm>
            <a:off x="5358464" y="4033687"/>
            <a:ext cx="2145541" cy="457200"/>
          </a:xfrm>
          <a:prstGeom prst="rect">
            <a:avLst/>
          </a:prstGeom>
        </p:spPr>
      </p:pic>
      <p:pic>
        <p:nvPicPr>
          <p:cNvPr id="45" name="Paveikslėlis 44" descr="Paveikslėlis, kuriame yra geltonas, ekrano kopija, miglotumas&#10;&#10;Dirbtinio intelekto sugeneruotas turinys gali būti neteisingas.">
            <a:extLst>
              <a:ext uri="{FF2B5EF4-FFF2-40B4-BE49-F238E27FC236}">
                <a16:creationId xmlns:a16="http://schemas.microsoft.com/office/drawing/2014/main" id="{5FBDC2B0-586F-C804-3F53-EF0448FC0032}"/>
              </a:ext>
            </a:extLst>
          </p:cNvPr>
          <p:cNvPicPr>
            <a:picLocks noChangeAspect="1"/>
          </p:cNvPicPr>
          <p:nvPr/>
        </p:nvPicPr>
        <p:blipFill>
          <a:blip r:embed="rId8"/>
          <a:stretch>
            <a:fillRect/>
          </a:stretch>
        </p:blipFill>
        <p:spPr>
          <a:xfrm>
            <a:off x="2536224" y="2663808"/>
            <a:ext cx="1385732" cy="914400"/>
          </a:xfrm>
          <a:prstGeom prst="rect">
            <a:avLst/>
          </a:prstGeom>
        </p:spPr>
      </p:pic>
      <p:pic>
        <p:nvPicPr>
          <p:cNvPr id="46" name="Paveikslėlis 45" descr="Paveikslėlis, kuriame yra ekrano kopija, geltonas, mėlynas&#10;&#10;Dirbtinio intelekto sugeneruotas turinys gali būti neteisingas.">
            <a:extLst>
              <a:ext uri="{FF2B5EF4-FFF2-40B4-BE49-F238E27FC236}">
                <a16:creationId xmlns:a16="http://schemas.microsoft.com/office/drawing/2014/main" id="{A8B0414D-281F-008F-594D-FA789376C4E6}"/>
              </a:ext>
            </a:extLst>
          </p:cNvPr>
          <p:cNvPicPr>
            <a:picLocks noChangeAspect="1"/>
          </p:cNvPicPr>
          <p:nvPr/>
        </p:nvPicPr>
        <p:blipFill>
          <a:blip r:embed="rId9"/>
          <a:stretch>
            <a:fillRect/>
          </a:stretch>
        </p:blipFill>
        <p:spPr>
          <a:xfrm>
            <a:off x="2536225" y="3576487"/>
            <a:ext cx="1385732" cy="914400"/>
          </a:xfrm>
          <a:prstGeom prst="rect">
            <a:avLst/>
          </a:prstGeom>
        </p:spPr>
      </p:pic>
    </p:spTree>
    <p:extLst>
      <p:ext uri="{BB962C8B-B14F-4D97-AF65-F5344CB8AC3E}">
        <p14:creationId xmlns:p14="http://schemas.microsoft.com/office/powerpoint/2010/main" val="2430414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B0375-A75A-7653-A063-8B613F73272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44EB3-2950-EC74-B4C5-9034DDA30B89}"/>
              </a:ext>
            </a:extLst>
          </p:cNvPr>
          <p:cNvSpPr>
            <a:spLocks noGrp="1"/>
          </p:cNvSpPr>
          <p:nvPr>
            <p:ph idx="1"/>
          </p:nvPr>
        </p:nvSpPr>
        <p:spPr/>
        <p:txBody>
          <a:bodyPr/>
          <a:lstStyle/>
          <a:p>
            <a:r>
              <a:rPr lang="lt-LT" dirty="0"/>
              <a:t>Norint sukurti ne tik dryžius, bet ir tinklelius, taškus, šachmatų lentą, polka-</a:t>
            </a:r>
            <a:r>
              <a:rPr lang="lt-LT" dirty="0" err="1"/>
              <a:t>dot</a:t>
            </a:r>
            <a:r>
              <a:rPr lang="lt-LT" dirty="0"/>
              <a:t> ar kitus geometrinius raštus – anksčiau tam reikėjo SVG ar paveikslėlių. Šį efektą galime išgauti pasitelkiant kelias spalvas ir permatomus vietas. Naudojant tiek </a:t>
            </a:r>
            <a:r>
              <a:rPr lang="lt-LT" dirty="0" err="1"/>
              <a:t>linear-gradient</a:t>
            </a:r>
            <a:r>
              <a:rPr lang="lt-LT" dirty="0"/>
              <a:t>, </a:t>
            </a:r>
            <a:r>
              <a:rPr lang="lt-LT" dirty="0" err="1"/>
              <a:t>radial-gradient</a:t>
            </a:r>
            <a:r>
              <a:rPr lang="lt-LT" dirty="0"/>
              <a:t> galime kurti tiek linijas, tiek taškus, tiek kvadratus. Kuo daugiau naudojame sluoksnių, tuo sudėtingesnį raštą galime išgauti. Pasinaudojant permatomomis sluoksnius galime perdengti raštus vieną ant kito. Tačiau per daug sluoksnių ir kodas bus sunkiai suprantamas. Šis metodas yra spartesnis naršyklėje nei paveikslėliai.</a:t>
            </a:r>
          </a:p>
        </p:txBody>
      </p:sp>
      <p:sp>
        <p:nvSpPr>
          <p:cNvPr id="3" name="Title 2">
            <a:extLst>
              <a:ext uri="{FF2B5EF4-FFF2-40B4-BE49-F238E27FC236}">
                <a16:creationId xmlns:a16="http://schemas.microsoft.com/office/drawing/2014/main" id="{C576AE27-C714-0419-BAB4-B2F434E7EC45}"/>
              </a:ext>
            </a:extLst>
          </p:cNvPr>
          <p:cNvSpPr>
            <a:spLocks noGrp="1"/>
          </p:cNvSpPr>
          <p:nvPr>
            <p:ph type="title"/>
          </p:nvPr>
        </p:nvSpPr>
        <p:spPr/>
        <p:txBody>
          <a:bodyPr>
            <a:normAutofit/>
          </a:bodyPr>
          <a:lstStyle/>
          <a:p>
            <a:r>
              <a:rPr lang="lt-LT" dirty="0"/>
              <a:t>Sudėtingi fonai</a:t>
            </a:r>
            <a:endParaRPr lang="en-US" dirty="0"/>
          </a:p>
        </p:txBody>
      </p:sp>
      <p:sp>
        <p:nvSpPr>
          <p:cNvPr id="4" name="Slide Number Placeholder 3">
            <a:extLst>
              <a:ext uri="{FF2B5EF4-FFF2-40B4-BE49-F238E27FC236}">
                <a16:creationId xmlns:a16="http://schemas.microsoft.com/office/drawing/2014/main" id="{E983ACFF-43C2-751C-F49F-8193CC9F4F42}"/>
              </a:ext>
            </a:extLst>
          </p:cNvPr>
          <p:cNvSpPr>
            <a:spLocks noGrp="1"/>
          </p:cNvSpPr>
          <p:nvPr>
            <p:ph type="sldNum" sz="quarter" idx="12"/>
          </p:nvPr>
        </p:nvSpPr>
        <p:spPr/>
        <p:txBody>
          <a:bodyPr/>
          <a:lstStyle/>
          <a:p>
            <a:fld id="{2066355A-084C-D24E-9AD2-7E4FC41EA627}" type="slidenum">
              <a:rPr lang="en-US" smtClean="0"/>
              <a:t>7</a:t>
            </a:fld>
            <a:endParaRPr lang="en-US"/>
          </a:p>
        </p:txBody>
      </p:sp>
      <p:pic>
        <p:nvPicPr>
          <p:cNvPr id="15" name="Paveikslėlis 14" descr="Paveikslėlis, kuriame yra rašas, audinys, apranga, raudonas&#10;&#10;Dirbtinio intelekto sugeneruotas turinys gali būti neteisingas.">
            <a:extLst>
              <a:ext uri="{FF2B5EF4-FFF2-40B4-BE49-F238E27FC236}">
                <a16:creationId xmlns:a16="http://schemas.microsoft.com/office/drawing/2014/main" id="{D2BE8DCF-9DFA-A105-A36A-14BE2EFB1F9C}"/>
              </a:ext>
            </a:extLst>
          </p:cNvPr>
          <p:cNvPicPr>
            <a:picLocks noChangeAspect="1"/>
          </p:cNvPicPr>
          <p:nvPr/>
        </p:nvPicPr>
        <p:blipFill>
          <a:blip r:embed="rId2"/>
          <a:stretch>
            <a:fillRect/>
          </a:stretch>
        </p:blipFill>
        <p:spPr>
          <a:xfrm>
            <a:off x="7987023" y="2424639"/>
            <a:ext cx="911530" cy="1828800"/>
          </a:xfrm>
          <a:prstGeom prst="rect">
            <a:avLst/>
          </a:prstGeom>
        </p:spPr>
      </p:pic>
      <p:pic>
        <p:nvPicPr>
          <p:cNvPr id="17" name="Paveikslėlis 16" descr="Paveikslėlis, kuriame yra rašas, ekrano kopija, dizainas&#10;&#10;Dirbtinio intelekto sugeneruotas turinys gali būti neteisingas.">
            <a:extLst>
              <a:ext uri="{FF2B5EF4-FFF2-40B4-BE49-F238E27FC236}">
                <a16:creationId xmlns:a16="http://schemas.microsoft.com/office/drawing/2014/main" id="{D383FA5E-6C95-A9DC-A8FB-F48982C18E09}"/>
              </a:ext>
            </a:extLst>
          </p:cNvPr>
          <p:cNvPicPr>
            <a:picLocks noChangeAspect="1"/>
          </p:cNvPicPr>
          <p:nvPr/>
        </p:nvPicPr>
        <p:blipFill>
          <a:blip r:embed="rId3"/>
          <a:stretch>
            <a:fillRect/>
          </a:stretch>
        </p:blipFill>
        <p:spPr>
          <a:xfrm>
            <a:off x="3675432" y="3249078"/>
            <a:ext cx="1619402" cy="1005840"/>
          </a:xfrm>
          <a:prstGeom prst="rect">
            <a:avLst/>
          </a:prstGeom>
        </p:spPr>
      </p:pic>
      <p:pic>
        <p:nvPicPr>
          <p:cNvPr id="16" name="Paveikslėlis 15" descr="Paveikslėlis, kuriame yra tekstas, Šriftas, ekrano kopija, kvitas&#10;&#10;Dirbtinio intelekto sugeneruotas turinys gali būti neteisingas.">
            <a:extLst>
              <a:ext uri="{FF2B5EF4-FFF2-40B4-BE49-F238E27FC236}">
                <a16:creationId xmlns:a16="http://schemas.microsoft.com/office/drawing/2014/main" id="{9976BA0B-1768-CDC9-B959-A1575937DE88}"/>
              </a:ext>
            </a:extLst>
          </p:cNvPr>
          <p:cNvPicPr>
            <a:picLocks noChangeAspect="1"/>
          </p:cNvPicPr>
          <p:nvPr/>
        </p:nvPicPr>
        <p:blipFill>
          <a:blip r:embed="rId4"/>
          <a:stretch>
            <a:fillRect/>
          </a:stretch>
        </p:blipFill>
        <p:spPr>
          <a:xfrm>
            <a:off x="4969502" y="3249078"/>
            <a:ext cx="3017520" cy="1005840"/>
          </a:xfrm>
          <a:prstGeom prst="rect">
            <a:avLst/>
          </a:prstGeom>
        </p:spPr>
      </p:pic>
      <p:pic>
        <p:nvPicPr>
          <p:cNvPr id="18" name="Paveikslėlis 17" descr="Paveikslėlis, kuriame yra tekstas, Šriftas, kvitas, baltas&#10;&#10;Dirbtinio intelekto sugeneruotas turinys gali būti neteisingas.">
            <a:extLst>
              <a:ext uri="{FF2B5EF4-FFF2-40B4-BE49-F238E27FC236}">
                <a16:creationId xmlns:a16="http://schemas.microsoft.com/office/drawing/2014/main" id="{1F04C02B-89B2-88E9-3E3A-1C9C678D17DD}"/>
              </a:ext>
            </a:extLst>
          </p:cNvPr>
          <p:cNvPicPr>
            <a:picLocks noChangeAspect="1"/>
          </p:cNvPicPr>
          <p:nvPr/>
        </p:nvPicPr>
        <p:blipFill>
          <a:blip r:embed="rId5"/>
          <a:stretch>
            <a:fillRect/>
          </a:stretch>
        </p:blipFill>
        <p:spPr>
          <a:xfrm>
            <a:off x="245446" y="3247599"/>
            <a:ext cx="3429986" cy="1005840"/>
          </a:xfrm>
          <a:prstGeom prst="rect">
            <a:avLst/>
          </a:prstGeom>
        </p:spPr>
      </p:pic>
    </p:spTree>
    <p:extLst>
      <p:ext uri="{BB962C8B-B14F-4D97-AF65-F5344CB8AC3E}">
        <p14:creationId xmlns:p14="http://schemas.microsoft.com/office/powerpoint/2010/main" val="1339389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lt-LT" dirty="0"/>
              <a:t>Parengė: Tautvydas Bagdžius</a:t>
            </a:r>
            <a:endParaRPr lang="en-US" dirty="0"/>
          </a:p>
        </p:txBody>
      </p:sp>
      <p:sp>
        <p:nvSpPr>
          <p:cNvPr id="3" name="Text Placeholder 2"/>
          <p:cNvSpPr>
            <a:spLocks noGrp="1"/>
          </p:cNvSpPr>
          <p:nvPr>
            <p:ph type="body" sz="quarter" idx="12"/>
          </p:nvPr>
        </p:nvSpPr>
        <p:spPr/>
        <p:txBody>
          <a:bodyPr/>
          <a:lstStyle/>
          <a:p>
            <a:r>
              <a:rPr lang="en-US" dirty="0" err="1"/>
              <a:t>www.viko.lt</a:t>
            </a:r>
            <a:endParaRPr lang="en-US" dirty="0"/>
          </a:p>
        </p:txBody>
      </p:sp>
    </p:spTree>
    <p:extLst>
      <p:ext uri="{BB962C8B-B14F-4D97-AF65-F5344CB8AC3E}">
        <p14:creationId xmlns:p14="http://schemas.microsoft.com/office/powerpoint/2010/main" val="3116050176"/>
      </p:ext>
    </p:extLst>
  </p:cSld>
  <p:clrMapOvr>
    <a:masterClrMapping/>
  </p:clrMapOvr>
</p:sld>
</file>

<file path=ppt/theme/theme1.xml><?xml version="1.0" encoding="utf-8"?>
<a:theme xmlns:a="http://schemas.openxmlformats.org/drawingml/2006/main" name="Office Theme">
  <a:themeElements>
    <a:clrScheme name="VIKO ppt SPALVOS">
      <a:dk1>
        <a:srgbClr val="313132"/>
      </a:dk1>
      <a:lt1>
        <a:srgbClr val="FFFFFF"/>
      </a:lt1>
      <a:dk2>
        <a:srgbClr val="08459A"/>
      </a:dk2>
      <a:lt2>
        <a:srgbClr val="FFFFFF"/>
      </a:lt2>
      <a:accent1>
        <a:srgbClr val="08459A"/>
      </a:accent1>
      <a:accent2>
        <a:srgbClr val="41A549"/>
      </a:accent2>
      <a:accent3>
        <a:srgbClr val="16B5F0"/>
      </a:accent3>
      <a:accent4>
        <a:srgbClr val="0B2070"/>
      </a:accent4>
      <a:accent5>
        <a:srgbClr val="96999C"/>
      </a:accent5>
      <a:accent6>
        <a:srgbClr val="41A54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ce7de97-f8ed-4d1e-8344-eb953498fb3f" xsi:nil="true"/>
    <lcf76f155ced4ddcb4097134ff3c332f xmlns="3c29d4cd-032c-4384-bb50-9f8f63e1b32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as" ma:contentTypeID="0x010100A7BE1EACA3C176449A2870194EF09A37" ma:contentTypeVersion="12" ma:contentTypeDescription="Kurkite naują dokumentą." ma:contentTypeScope="" ma:versionID="7c1e9c6db86d057f31507ce33730fdde">
  <xsd:schema xmlns:xsd="http://www.w3.org/2001/XMLSchema" xmlns:xs="http://www.w3.org/2001/XMLSchema" xmlns:p="http://schemas.microsoft.com/office/2006/metadata/properties" xmlns:ns2="dce7de97-f8ed-4d1e-8344-eb953498fb3f" xmlns:ns3="3c29d4cd-032c-4384-bb50-9f8f63e1b324" targetNamespace="http://schemas.microsoft.com/office/2006/metadata/properties" ma:root="true" ma:fieldsID="d2a471d15ec246edbd6cd0c73318d307" ns2:_="" ns3:_="">
    <xsd:import namespace="dce7de97-f8ed-4d1e-8344-eb953498fb3f"/>
    <xsd:import namespace="3c29d4cd-032c-4384-bb50-9f8f63e1b324"/>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DateTaken" minOccurs="0"/>
                <xsd:element ref="ns3:MediaServiceOCR"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e7de97-f8ed-4d1e-8344-eb953498fb3f" elementFormDefault="qualified">
    <xsd:import namespace="http://schemas.microsoft.com/office/2006/documentManagement/types"/>
    <xsd:import namespace="http://schemas.microsoft.com/office/infopath/2007/PartnerControls"/>
    <xsd:element name="SharedWithUsers" ma:index="8" nillable="true" ma:displayName="Bendrinama s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Bendrinimo užuominos maiša" ma:internalName="SharingHintHash" ma:readOnly="true">
      <xsd:simpleType>
        <xsd:restriction base="dms:Text"/>
      </xsd:simpleType>
    </xsd:element>
    <xsd:element name="SharedWithDetails" ma:index="10" nillable="true" ma:displayName="Bendrinta su išsamia informacija" ma:internalName="SharedWithDetails" ma:readOnly="true">
      <xsd:simpleType>
        <xsd:restriction base="dms:Note">
          <xsd:maxLength value="255"/>
        </xsd:restriction>
      </xsd:simpleType>
    </xsd:element>
    <xsd:element name="TaxCatchAll" ma:index="18" nillable="true" ma:displayName="Taxonomy Catch All Column" ma:hidden="true" ma:list="{100d7b8c-8935-48e8-8845-cbbcbb9231fc}" ma:internalName="TaxCatchAll" ma:showField="CatchAllData" ma:web="dce7de97-f8ed-4d1e-8344-eb953498fb3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c29d4cd-032c-4384-bb50-9f8f63e1b3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Vaizdų žymės" ma:readOnly="false" ma:fieldId="{5cf76f15-5ced-4ddc-b409-7134ff3c332f}" ma:taxonomyMulti="true" ma:sspId="0fdca688-8fbb-4411-b357-f76f2a7c38fb"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urinio tipas"/>
        <xsd:element ref="dc:title" minOccurs="0" maxOccurs="1" ma:index="4" ma:displayName="Antraštė"/>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2006/documentManagement/types"/>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3c29d4cd-032c-4384-bb50-9f8f63e1b324"/>
    <ds:schemaRef ds:uri="dce7de97-f8ed-4d1e-8344-eb953498fb3f"/>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4FBB966D-071C-414E-990B-64A3E34C6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e7de97-f8ed-4d1e-8344-eb953498fb3f"/>
    <ds:schemaRef ds:uri="3c29d4cd-032c-4384-bb50-9f8f63e1b3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1409</TotalTime>
  <Words>683</Words>
  <Application>Microsoft Office PowerPoint</Application>
  <PresentationFormat>Demonstracija ekrane (16:9)</PresentationFormat>
  <Paragraphs>35</Paragraphs>
  <Slides>9</Slides>
  <Notes>0</Notes>
  <HiddenSlides>0</HiddenSlides>
  <MMClips>0</MMClips>
  <ScaleCrop>false</ScaleCrop>
  <HeadingPairs>
    <vt:vector size="6" baseType="variant">
      <vt:variant>
        <vt:lpstr>Naudojami šriftai</vt:lpstr>
      </vt:variant>
      <vt:variant>
        <vt:i4>3</vt:i4>
      </vt:variant>
      <vt:variant>
        <vt:lpstr>Tema</vt:lpstr>
      </vt:variant>
      <vt:variant>
        <vt:i4>1</vt:i4>
      </vt:variant>
      <vt:variant>
        <vt:lpstr>Skaidrių pavadinimai</vt:lpstr>
      </vt:variant>
      <vt:variant>
        <vt:i4>9</vt:i4>
      </vt:variant>
    </vt:vector>
  </HeadingPairs>
  <TitlesOfParts>
    <vt:vector size="13" baseType="lpstr">
      <vt:lpstr>Arial</vt:lpstr>
      <vt:lpstr>Calibri</vt:lpstr>
      <vt:lpstr>Wingdings</vt:lpstr>
      <vt:lpstr>Office Theme</vt:lpstr>
      <vt:lpstr>„PowerPoint“ pateiktis</vt:lpstr>
      <vt:lpstr>Turinys</vt:lpstr>
      <vt:lpstr>Permatomi rėmeliai</vt:lpstr>
      <vt:lpstr>Keli rėmeliai</vt:lpstr>
      <vt:lpstr>Lanksti fono pozicija</vt:lpstr>
      <vt:lpstr>Vidinis kampų užapvalinimas</vt:lpstr>
      <vt:lpstr>Dryžuoti fonai</vt:lpstr>
      <vt:lpstr>Sudėtingi fonai</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Tautvydas Bagdžius</cp:lastModifiedBy>
  <cp:revision>74</cp:revision>
  <dcterms:created xsi:type="dcterms:W3CDTF">2010-04-12T23:12:02Z</dcterms:created>
  <dcterms:modified xsi:type="dcterms:W3CDTF">2025-11-27T08:35:23Z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0x010100A7BE1EACA3C176449A2870194EF09A37</vt:lpwstr>
  </property>
  <property fmtid="{D5CDD505-2E9C-101B-9397-08002B2CF9AE}" pid="3" name="MediaServiceImageTags">
    <vt:lpwstr/>
  </property>
</Properties>
</file>